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75" r:id="rId4"/>
    <p:sldId id="274" r:id="rId5"/>
    <p:sldId id="257" r:id="rId6"/>
    <p:sldId id="260" r:id="rId7"/>
    <p:sldId id="279" r:id="rId8"/>
    <p:sldId id="287" r:id="rId9"/>
    <p:sldId id="264" r:id="rId10"/>
    <p:sldId id="280" r:id="rId11"/>
    <p:sldId id="286" r:id="rId12"/>
    <p:sldId id="283" r:id="rId13"/>
    <p:sldId id="288" r:id="rId14"/>
    <p:sldId id="284"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431" autoAdjust="0"/>
  </p:normalViewPr>
  <p:slideViewPr>
    <p:cSldViewPr snapToGrid="0">
      <p:cViewPr varScale="1">
        <p:scale>
          <a:sx n="58" d="100"/>
          <a:sy n="58" d="100"/>
        </p:scale>
        <p:origin x="96" y="40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167CB-95DA-48C0-863B-65410EA39566}"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1FF4E-EC7C-4E33-8F22-A0894A3CA6A7}" type="slidenum">
              <a:rPr lang="en-US" smtClean="0"/>
              <a:t>‹#›</a:t>
            </a:fld>
            <a:endParaRPr lang="en-US"/>
          </a:p>
        </p:txBody>
      </p:sp>
    </p:spTree>
    <p:extLst>
      <p:ext uri="{BB962C8B-B14F-4D97-AF65-F5344CB8AC3E}">
        <p14:creationId xmlns:p14="http://schemas.microsoft.com/office/powerpoint/2010/main" val="27723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MeretPro"/>
              </a:rPr>
              <a:t>Matejka</a:t>
            </a:r>
            <a:r>
              <a:rPr lang="en-US" b="0" i="0" dirty="0">
                <a:solidFill>
                  <a:srgbClr val="000000"/>
                </a:solidFill>
                <a:effectLst/>
                <a:latin typeface="MeretPro"/>
              </a:rPr>
              <a:t> and Fitzmaurice made 200,000 incremental changes to the </a:t>
            </a:r>
            <a:r>
              <a:rPr lang="en-US" b="0" i="0" dirty="0" err="1">
                <a:solidFill>
                  <a:srgbClr val="000000"/>
                </a:solidFill>
                <a:effectLst/>
                <a:latin typeface="MeretPro"/>
              </a:rPr>
              <a:t>Datasaurus</a:t>
            </a:r>
            <a:r>
              <a:rPr lang="en-US" b="0" i="0" dirty="0">
                <a:solidFill>
                  <a:srgbClr val="000000"/>
                </a:solidFill>
                <a:effectLst/>
                <a:latin typeface="MeretPro"/>
              </a:rPr>
              <a:t> data set, slightly shifting points so that the summary statistics stayed within one-hundredth of the originals</a:t>
            </a:r>
            <a:endParaRPr lang="en-US" dirty="0"/>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5</a:t>
            </a:fld>
            <a:endParaRPr lang="en-US"/>
          </a:p>
        </p:txBody>
      </p:sp>
    </p:spTree>
    <p:extLst>
      <p:ext uri="{BB962C8B-B14F-4D97-AF65-F5344CB8AC3E}">
        <p14:creationId xmlns:p14="http://schemas.microsoft.com/office/powerpoint/2010/main" val="48646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proposed by Leland Wilkinson </a:t>
            </a:r>
          </a:p>
        </p:txBody>
      </p:sp>
      <p:sp>
        <p:nvSpPr>
          <p:cNvPr id="4" name="Slide Number Placeholder 3"/>
          <p:cNvSpPr>
            <a:spLocks noGrp="1"/>
          </p:cNvSpPr>
          <p:nvPr>
            <p:ph type="sldNum" sz="quarter" idx="5"/>
          </p:nvPr>
        </p:nvSpPr>
        <p:spPr/>
        <p:txBody>
          <a:bodyPr/>
          <a:lstStyle/>
          <a:p>
            <a:fld id="{D6C1FF4E-EC7C-4E33-8F22-A0894A3CA6A7}" type="slidenum">
              <a:rPr lang="en-US" smtClean="0"/>
              <a:t>6</a:t>
            </a:fld>
            <a:endParaRPr lang="en-US"/>
          </a:p>
        </p:txBody>
      </p:sp>
    </p:spTree>
    <p:extLst>
      <p:ext uri="{BB962C8B-B14F-4D97-AF65-F5344CB8AC3E}">
        <p14:creationId xmlns:p14="http://schemas.microsoft.com/office/powerpoint/2010/main" val="22584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is a set of points. A mathematical graph cannot be seen. It is an abstraction. A graphic, however, is a physical representation of a graph. This representation is accomplished by realizing graphs with aesthetic attributes such as size or color. </a:t>
            </a:r>
          </a:p>
          <a:p>
            <a:endParaRPr lang="en-US" dirty="0"/>
          </a:p>
          <a:p>
            <a:r>
              <a:rPr lang="en-US" dirty="0"/>
              <a:t>An object-oriented graphics system requires explicit definitions for these realizations and rules for relating them to data and for organizing their behavior in a computational environment. If we are lucky, this graphics system should have generality, yet will rest on a few simple objects and rules. This book is an attempt to reveal the richness of such a system. From the OOD perspective, graphics are collections of objects. If the messages between these objects follow a simple grammar, then they will behave consistently and flexibly. To introduce this idea, we will focus on three stages of graphic creation: 1) Specification 2) Assembly 3) Display After introducing these stages, we will show how they work in an example.</a:t>
            </a:r>
          </a:p>
          <a:p>
            <a:endParaRPr lang="en-US" dirty="0"/>
          </a:p>
          <a:p>
            <a:r>
              <a:rPr lang="en-US" dirty="0"/>
              <a:t>https://link.springer.com/content/pdf/10.1007%2F0-387-28695-0.pdf </a:t>
            </a:r>
          </a:p>
          <a:p>
            <a:endParaRPr lang="en-US" dirty="0"/>
          </a:p>
          <a:p>
            <a:r>
              <a:rPr lang="en-US" dirty="0"/>
              <a:t>But this wasn’t like actually a coding language YET</a:t>
            </a:r>
          </a:p>
          <a:p>
            <a:endParaRPr lang="en-US" dirty="0"/>
          </a:p>
          <a:p>
            <a:endParaRPr lang="en-US" dirty="0"/>
          </a:p>
          <a:p>
            <a:endParaRPr lang="en-US" dirty="0"/>
          </a:p>
          <a:p>
            <a:r>
              <a:rPr lang="en-US" dirty="0"/>
              <a:t>Specification involves the translation of user actions into a formal language. The user may not be aware of this language, but it is required for an automated system to understand the graphic request. Another way of defining specification is to say that it is the deep grammar of a graphic. A graphic, unlike a picture, has a highly organized and constrained set of rules. A picture, of course, has its own rules, especially real pictures such as photographs and videos (Biederman, 1981). Nevertheless, an artist is privileged to bend the rules to make a point (Bosch, Dali, or Picasso, obviously, but also Rembrandt, Cezanne, or Close). And a special-effects technician may use tricks to make us think that a video or virtual scene is more real than what we observe in our daily lives. Not so with graphics. We have only a few rules and tools. We cannot change the location of a point or the color of an object (assuming these are data-representing attributes) without lying about our data and violating the purpose of the statistical graphic — to represent data accurately and appropriately. Consequently, the core of a graphics system must rest on specification. </a:t>
            </a:r>
          </a:p>
          <a:p>
            <a:endParaRPr lang="en-US" dirty="0"/>
          </a:p>
          <a:p>
            <a:endParaRPr lang="en-US" dirty="0"/>
          </a:p>
          <a:p>
            <a:r>
              <a:rPr lang="en-US" dirty="0"/>
              <a:t>Statistical graphic specifications are expressed in six statements: 1) DATA: a set of data operations that create variables from datasets, 2) TRANS: variable transformations (e.g., rank), 3) SCALE: scale transformations (e.g., log), 4) COORD: a coordinate system (e.g., polar), 5) ELEMENT: graphs (e.g., points) and their aesthetic attributes (e.g., color), 6) GUIDE: one or more guides (axes, legends, etc.).</a:t>
            </a:r>
          </a:p>
          <a:p>
            <a:endParaRPr lang="en-US" dirty="0"/>
          </a:p>
          <a:p>
            <a:r>
              <a:rPr lang="en-US" dirty="0"/>
              <a:t>A scene and its description are different. In order to portray a scene, we must coordinate its geometry, layout, and aesthetics in order to render it accurately. A statistical graphics computer program must be able to assemble a graphical scene from a specification in the same manner as a drawing or modeling program puts together a realistic scene from specification components. This book is more about specification than scene assembly, but it is important to think about assembly while learning about specification so that we do not confuse surface features with deep structures. How we build a scene from a specification affects how the result behaves. A scene can be dynamic or static, linked to external data or isolated, modifiable or immutable, depending on how we assemble it</a:t>
            </a:r>
          </a:p>
          <a:p>
            <a:endParaRPr lang="en-US" dirty="0"/>
          </a:p>
          <a:p>
            <a:endParaRPr lang="en-US" dirty="0"/>
          </a:p>
          <a:p>
            <a:r>
              <a:rPr lang="en-US" dirty="0"/>
              <a:t>For us to perceive it, a graph must be rendered using aesthetic attributes and a display system (e.g., paper, video, hologram). Contemporary operating systems provide access to rendering methods, preferably through well-defined, abstract interfaces. Production graphics require little in this area other than basic drawing capabilities. Dynamic graphics and scientific visualization, by contrast, require sophisticated designs to enable brushing, drill-down, zooming, linking, and other operations relating data to graphics. Becker and Cleveland (1987), Cleveland and McGill (1988), Cook and Weisberg (1994), and Swayne et al. (1998) introduce these issues. More recently, virtual reality displays and immersive environments have expanded the available aesthetics to touch and sound.</a:t>
            </a:r>
          </a:p>
        </p:txBody>
      </p:sp>
      <p:sp>
        <p:nvSpPr>
          <p:cNvPr id="4" name="Slide Number Placeholder 3"/>
          <p:cNvSpPr>
            <a:spLocks noGrp="1"/>
          </p:cNvSpPr>
          <p:nvPr>
            <p:ph type="sldNum" sz="quarter" idx="5"/>
          </p:nvPr>
        </p:nvSpPr>
        <p:spPr/>
        <p:txBody>
          <a:bodyPr/>
          <a:lstStyle/>
          <a:p>
            <a:fld id="{D6C1FF4E-EC7C-4E33-8F22-A0894A3CA6A7}" type="slidenum">
              <a:rPr lang="en-US" smtClean="0"/>
              <a:t>7</a:t>
            </a:fld>
            <a:endParaRPr lang="en-US"/>
          </a:p>
        </p:txBody>
      </p:sp>
    </p:spTree>
    <p:extLst>
      <p:ext uri="{BB962C8B-B14F-4D97-AF65-F5344CB8AC3E}">
        <p14:creationId xmlns:p14="http://schemas.microsoft.com/office/powerpoint/2010/main" val="96568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 a simple dataset</a:t>
            </a:r>
          </a:p>
          <a:p>
            <a:r>
              <a:rPr lang="en-US" dirty="0"/>
              <a:t>You can create many different types of plots using these specifications. Line plot. Bar plot. Bars, lines and points are all examples of geometric objects. </a:t>
            </a:r>
          </a:p>
          <a:p>
            <a:endParaRPr lang="en-US" dirty="0"/>
          </a:p>
          <a:p>
            <a:r>
              <a:rPr lang="en-US" dirty="0"/>
              <a:t>To create a combined plot we need to combine graphical </a:t>
            </a:r>
            <a:r>
              <a:rPr lang="en-US" dirty="0" err="1"/>
              <a:t>obects</a:t>
            </a:r>
            <a:r>
              <a:rPr lang="en-US" dirty="0"/>
              <a:t> from these sources: the data, represented by something called </a:t>
            </a:r>
            <a:r>
              <a:rPr lang="en-US" b="1" dirty="0" err="1"/>
              <a:t>geom</a:t>
            </a:r>
            <a:r>
              <a:rPr lang="en-US" b="0" dirty="0"/>
              <a:t>; the scales and coordinate system, which generates axes and legends so we can read values from the graph; and the plot annotations, such as the background an </a:t>
            </a:r>
            <a:r>
              <a:rPr lang="en-US" b="0" dirty="0" err="1"/>
              <a:t>dplot</a:t>
            </a:r>
            <a:r>
              <a:rPr lang="en-US" b="0" dirty="0"/>
              <a:t> title. </a:t>
            </a:r>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8</a:t>
            </a:fld>
            <a:endParaRPr lang="en-US"/>
          </a:p>
        </p:txBody>
      </p:sp>
    </p:spTree>
    <p:extLst>
      <p:ext uri="{BB962C8B-B14F-4D97-AF65-F5344CB8AC3E}">
        <p14:creationId xmlns:p14="http://schemas.microsoft.com/office/powerpoint/2010/main" val="269760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92929"/>
                </a:solidFill>
                <a:effectLst/>
                <a:latin typeface="charter"/>
              </a:rPr>
              <a:t>Layers are related to each other and share many common features. For example, multiple layers can be built using same underlying data – like a scatterplot overlayed w a smoothed regression line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1" i="0" dirty="0">
                <a:solidFill>
                  <a:srgbClr val="292929"/>
                </a:solidFill>
                <a:effectLst/>
                <a:latin typeface="charter"/>
              </a:rPr>
              <a:t>Data defines the source of information to be visualized, but is independent from other elements </a:t>
            </a:r>
            <a:endParaRPr lang="en-US" b="0" i="0" dirty="0">
              <a:solidFill>
                <a:srgbClr val="292929"/>
              </a:solidFill>
              <a:effectLst/>
              <a:latin typeface="charter"/>
            </a:endParaRPr>
          </a:p>
          <a:p>
            <a:endParaRPr lang="en-US" dirty="0"/>
          </a:p>
          <a:p>
            <a:r>
              <a:rPr lang="en-US" dirty="0"/>
              <a:t>Mapping defines how variables are applied to the plot. (what is in x position, what is in y position?)</a:t>
            </a:r>
          </a:p>
          <a:p>
            <a:endParaRPr lang="en-US" dirty="0"/>
          </a:p>
          <a:p>
            <a:r>
              <a:rPr lang="en-US" dirty="0"/>
              <a:t>Stat – transforms the data. E.g. a bar graph, you are not graphing the raw data, but rather the mean and the SE. takes in a dataset as input and returns a diff dataset as the output. </a:t>
            </a:r>
          </a:p>
          <a:p>
            <a:endParaRPr lang="en-US" dirty="0"/>
          </a:p>
          <a:p>
            <a:r>
              <a:rPr lang="en-US" dirty="0" err="1"/>
              <a:t>Geoms</a:t>
            </a:r>
            <a:r>
              <a:rPr lang="en-US" dirty="0"/>
              <a:t> – control type of plot you create. Classified by their </a:t>
            </a:r>
            <a:r>
              <a:rPr lang="en-US" dirty="0" err="1"/>
              <a:t>dimentionality</a:t>
            </a:r>
            <a:r>
              <a:rPr lang="en-US" dirty="0"/>
              <a:t> – 0 dimensions, point, text; 1 dim, path, line, 2d, polygon, interval. </a:t>
            </a:r>
          </a:p>
          <a:p>
            <a:endParaRPr lang="en-US" dirty="0"/>
          </a:p>
          <a:p>
            <a:r>
              <a:rPr lang="en-US" dirty="0"/>
              <a:t>Position adjustment e.g. stack, dodge to avoid bars overlapping. </a:t>
            </a:r>
          </a:p>
          <a:p>
            <a:endParaRPr lang="en-US" dirty="0"/>
          </a:p>
          <a:p>
            <a:r>
              <a:rPr lang="en-US" dirty="0"/>
              <a:t>Scale  - controls how data is mapped to aesthetic attributes; e.g. color scale; </a:t>
            </a:r>
          </a:p>
          <a:p>
            <a:endParaRPr lang="en-US" dirty="0"/>
          </a:p>
          <a:p>
            <a:r>
              <a:rPr lang="en-US" dirty="0"/>
              <a:t>Coord- maps positions of objects onto the plane of </a:t>
            </a:r>
            <a:r>
              <a:rPr lang="en-US" dirty="0" err="1"/>
              <a:t>th</a:t>
            </a:r>
            <a:r>
              <a:rPr lang="en-US" dirty="0"/>
              <a:t> </a:t>
            </a:r>
            <a:r>
              <a:rPr lang="en-US" dirty="0" err="1"/>
              <a:t>eplot</a:t>
            </a:r>
            <a:r>
              <a:rPr lang="en-US" dirty="0"/>
              <a:t>, controls how the axes and grid lines are drawn. Usually 2 coordinates, but could be more. E.g. Cartesian (this one), or polar.</a:t>
            </a:r>
          </a:p>
          <a:p>
            <a:endParaRPr lang="en-US" dirty="0"/>
          </a:p>
          <a:p>
            <a:r>
              <a:rPr lang="en-US" dirty="0"/>
              <a:t>Faceting – can split the data up into subsets of the entire dataset. Allows subsets to be visualized on the </a:t>
            </a:r>
            <a:r>
              <a:rPr lang="en-US" dirty="0" err="1"/>
              <a:t>sam</a:t>
            </a:r>
            <a:r>
              <a:rPr lang="en-US" dirty="0"/>
              <a:t> </a:t>
            </a:r>
            <a:r>
              <a:rPr lang="en-US" dirty="0" err="1"/>
              <a:t>eplot</a:t>
            </a:r>
            <a:r>
              <a:rPr lang="en-US" dirty="0"/>
              <a:t> </a:t>
            </a:r>
          </a:p>
          <a:p>
            <a:endParaRPr lang="en-US" dirty="0"/>
          </a:p>
          <a:p>
            <a:r>
              <a:rPr lang="en-US" dirty="0"/>
              <a:t>Default – simplified grammar</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9</a:t>
            </a:fld>
            <a:endParaRPr lang="en-US"/>
          </a:p>
        </p:txBody>
      </p:sp>
    </p:spTree>
    <p:extLst>
      <p:ext uri="{BB962C8B-B14F-4D97-AF65-F5344CB8AC3E}">
        <p14:creationId xmlns:p14="http://schemas.microsoft.com/office/powerpoint/2010/main" val="197831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15 from Wickham</a:t>
            </a:r>
          </a:p>
        </p:txBody>
      </p:sp>
      <p:sp>
        <p:nvSpPr>
          <p:cNvPr id="4" name="Slide Number Placeholder 3"/>
          <p:cNvSpPr>
            <a:spLocks noGrp="1"/>
          </p:cNvSpPr>
          <p:nvPr>
            <p:ph type="sldNum" sz="quarter" idx="5"/>
          </p:nvPr>
        </p:nvSpPr>
        <p:spPr/>
        <p:txBody>
          <a:bodyPr/>
          <a:lstStyle/>
          <a:p>
            <a:fld id="{D6C1FF4E-EC7C-4E33-8F22-A0894A3CA6A7}" type="slidenum">
              <a:rPr lang="en-US" smtClean="0"/>
              <a:t>12</a:t>
            </a:fld>
            <a:endParaRPr lang="en-US"/>
          </a:p>
        </p:txBody>
      </p:sp>
    </p:spTree>
    <p:extLst>
      <p:ext uri="{BB962C8B-B14F-4D97-AF65-F5344CB8AC3E}">
        <p14:creationId xmlns:p14="http://schemas.microsoft.com/office/powerpoint/2010/main" val="11829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4D83-83DB-4FAD-8CFC-F2C8DC629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B3C51F-CAC1-4F44-990C-F87AB03FC1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1AE01D-D0E3-4A32-9A2C-4D7430A736C3}"/>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3E8CAB37-B059-4FE6-AF39-D1882041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8A3F-FF94-4E23-B0B1-4D429854BF7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11289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AF-AFFD-4BE0-BB7A-285738946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C0DE87-7AB9-4BD1-AA48-BB945F7FF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1CA38-5CFF-40E1-AAED-5C73A0E02753}"/>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53509F41-8141-4767-975F-FD6305AD3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1B99-72D4-47DF-8FB3-8CB0D98053AA}"/>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257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4E76F-C3EE-42FB-9B91-6420E8E64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C735A-F15B-4064-A6DB-DFBAD3A1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9B7D9-730A-41C7-9110-3EE271DF9181}"/>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14180AC8-4A40-4A50-9448-E164C7EA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97ADD-062E-4E50-BD5E-60A410DA88C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01883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7C46-FE17-4796-82F5-ECB07F176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80D04-C3A8-4DB8-B5A2-B681F67DA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0582-6F9B-420F-A8FE-250E93C339DC}"/>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7F469C04-E937-4EF7-A367-964D0E371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E9C6-9546-45FB-9006-17A088878A56}"/>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3994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C89-DDE9-448A-B6D7-4B867D122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BF6F3-8E4A-44F8-ABC0-8746A388A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F456D5-3F53-4D29-8C1F-C18D7A6C51A7}"/>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9E7CDE40-340D-4621-AB1F-7E04C73D4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8C12-D04B-4442-BA4A-3589EFA6FA81}"/>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66847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811-0FB2-4CA6-BB27-9D077CE68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7E42-7CF8-44A8-B88C-818CDCE38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496C1-D128-4775-8C2A-0166F3B7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D0E5F-47AA-45F3-94E7-BB8DF89FE0C9}"/>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6" name="Footer Placeholder 5">
            <a:extLst>
              <a:ext uri="{FF2B5EF4-FFF2-40B4-BE49-F238E27FC236}">
                <a16:creationId xmlns:a16="http://schemas.microsoft.com/office/drawing/2014/main" id="{A1584160-1474-4B14-884E-A26163CB0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7166-5014-4764-AE56-40F8358FDE6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89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38C-2171-4DB1-9EB5-F2101D375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23B59-5F4A-4BE2-966F-C84FFED47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19B9-C23C-46DC-98C9-30986680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179AB5-4BD2-4F99-8152-0C248076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DD029-DC64-43DB-9ECD-84E6220C29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3D87D-0C8B-49AF-8159-F9D35DA8A03E}"/>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8" name="Footer Placeholder 7">
            <a:extLst>
              <a:ext uri="{FF2B5EF4-FFF2-40B4-BE49-F238E27FC236}">
                <a16:creationId xmlns:a16="http://schemas.microsoft.com/office/drawing/2014/main" id="{B25FBE24-6D18-463A-B86D-E417F73CD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F2AAC-4101-4575-871A-47FE86C37E3B}"/>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914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3FD-FD7A-402D-902A-2B5CE2D38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4A1FD-7834-43DB-9D1C-6F0B849844E0}"/>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4" name="Footer Placeholder 3">
            <a:extLst>
              <a:ext uri="{FF2B5EF4-FFF2-40B4-BE49-F238E27FC236}">
                <a16:creationId xmlns:a16="http://schemas.microsoft.com/office/drawing/2014/main" id="{509201F1-8244-4C7F-8D96-E57B8E611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64ECD-88F9-4965-95FC-22CD01A7AB8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400546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B2F23-9770-47FF-BD0A-5C640D0D11F4}"/>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3" name="Footer Placeholder 2">
            <a:extLst>
              <a:ext uri="{FF2B5EF4-FFF2-40B4-BE49-F238E27FC236}">
                <a16:creationId xmlns:a16="http://schemas.microsoft.com/office/drawing/2014/main" id="{229116A5-489A-47DD-B55E-AE7D5453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7A710-1C0F-47EB-A28D-CBBFD8FFBD8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806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E4C3-702B-4EC6-85F6-503A76C2E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3E574-7139-498B-99B4-006028600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FC0F02-3F51-4C9E-924F-471567C73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BD566-7559-4EF0-A295-72A474CE011B}"/>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6" name="Footer Placeholder 5">
            <a:extLst>
              <a:ext uri="{FF2B5EF4-FFF2-40B4-BE49-F238E27FC236}">
                <a16:creationId xmlns:a16="http://schemas.microsoft.com/office/drawing/2014/main" id="{A5A318C7-93DD-4ABF-B03B-9D4A6C527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5E5BB-E439-4EF0-AC1B-472DE9367CA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0029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BB70-0020-42E1-9B56-DF08E8FF6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ADBF1-E9B1-4A54-A10A-9B87E9656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630D9C-791D-47B8-A747-9505D984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25E1-D2EC-4E48-97E8-B5C4347E619F}"/>
              </a:ext>
            </a:extLst>
          </p:cNvPr>
          <p:cNvSpPr>
            <a:spLocks noGrp="1"/>
          </p:cNvSpPr>
          <p:nvPr>
            <p:ph type="dt" sz="half" idx="10"/>
          </p:nvPr>
        </p:nvSpPr>
        <p:spPr/>
        <p:txBody>
          <a:bodyPr/>
          <a:lstStyle/>
          <a:p>
            <a:fld id="{F3AB76AE-8A73-4718-A0CF-E24F873E9DBD}" type="datetimeFigureOut">
              <a:rPr lang="en-US" smtClean="0"/>
              <a:t>4/14/2022</a:t>
            </a:fld>
            <a:endParaRPr lang="en-US"/>
          </a:p>
        </p:txBody>
      </p:sp>
      <p:sp>
        <p:nvSpPr>
          <p:cNvPr id="6" name="Footer Placeholder 5">
            <a:extLst>
              <a:ext uri="{FF2B5EF4-FFF2-40B4-BE49-F238E27FC236}">
                <a16:creationId xmlns:a16="http://schemas.microsoft.com/office/drawing/2014/main" id="{8783A5C4-0CCD-4E66-9F22-54DC732C3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077D5-8006-4568-958B-70FFBCCB7BB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52168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49A1E-274F-4CF4-B038-CDDCE7626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E06A7-2BC2-4826-80A5-A4F288062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B2081-F5B1-4626-B456-EDC0C082C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76AE-8A73-4718-A0CF-E24F873E9DBD}" type="datetimeFigureOut">
              <a:rPr lang="en-US" smtClean="0"/>
              <a:t>4/14/2022</a:t>
            </a:fld>
            <a:endParaRPr lang="en-US"/>
          </a:p>
        </p:txBody>
      </p:sp>
      <p:sp>
        <p:nvSpPr>
          <p:cNvPr id="5" name="Footer Placeholder 4">
            <a:extLst>
              <a:ext uri="{FF2B5EF4-FFF2-40B4-BE49-F238E27FC236}">
                <a16:creationId xmlns:a16="http://schemas.microsoft.com/office/drawing/2014/main" id="{01894BD4-DC95-425E-91DD-9251DBD32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AF250-B68C-41B0-8DF4-8C3B794E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94C3D-4E33-4F72-B602-24E9BF987ED9}" type="slidenum">
              <a:rPr lang="en-US" smtClean="0"/>
              <a:t>‹#›</a:t>
            </a:fld>
            <a:endParaRPr lang="en-US"/>
          </a:p>
        </p:txBody>
      </p:sp>
    </p:spTree>
    <p:extLst>
      <p:ext uri="{BB962C8B-B14F-4D97-AF65-F5344CB8AC3E}">
        <p14:creationId xmlns:p14="http://schemas.microsoft.com/office/powerpoint/2010/main" val="310625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irver/ggplot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a-comprehensive-guide-to-the-grammar-of-graphics-for-effective-visualization-of-multi-dimensional-1f92b4ed4149" TargetMode="External"/><Relationship Id="rId2" Type="http://schemas.openxmlformats.org/officeDocument/2006/relationships/hyperlink" Target="https://rafalab.github.io/dsbook/ggplot2.html" TargetMode="External"/><Relationship Id="rId1" Type="http://schemas.openxmlformats.org/officeDocument/2006/relationships/slideLayout" Target="../slideLayouts/slideLayout2.xml"/><Relationship Id="rId4" Type="http://schemas.openxmlformats.org/officeDocument/2006/relationships/hyperlink" Target="http://r-statistics.co/Top50-Ggplot2-Visualizations-MasterList-R-Cod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irver/ggplot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thefunctionalart.com/2016/08/download-datasaurus-never-trust-summary.html" TargetMode="External"/><Relationship Id="rId5" Type="http://schemas.openxmlformats.org/officeDocument/2006/relationships/hyperlink" Target="http://albertocairo.com/" TargetMode="Externa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5.xml"/><Relationship Id="rId7" Type="http://schemas.openxmlformats.org/officeDocument/2006/relationships/oleObject" Target="../embeddings/oleObject3.bin"/><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2.wmf"/><Relationship Id="rId10" Type="http://schemas.openxmlformats.org/officeDocument/2006/relationships/image" Target="../media/image16.png"/><Relationship Id="rId4" Type="http://schemas.openxmlformats.org/officeDocument/2006/relationships/oleObject" Target="../embeddings/oleObject2.bin"/><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EE615-6E35-4338-82E2-410F0A82891F}"/>
              </a:ext>
            </a:extLst>
          </p:cNvPr>
          <p:cNvSpPr>
            <a:spLocks noGrp="1"/>
          </p:cNvSpPr>
          <p:nvPr>
            <p:ph type="ctrTitle"/>
          </p:nvPr>
        </p:nvSpPr>
        <p:spPr>
          <a:xfrm>
            <a:off x="638882" y="639193"/>
            <a:ext cx="3571810" cy="3573516"/>
          </a:xfrm>
        </p:spPr>
        <p:txBody>
          <a:bodyPr>
            <a:normAutofit/>
          </a:bodyPr>
          <a:lstStyle/>
          <a:p>
            <a:pPr algn="l"/>
            <a:r>
              <a:rPr lang="en-US" sz="6100" dirty="0"/>
              <a:t>Beginner’s guide to ggplot2</a:t>
            </a:r>
          </a:p>
        </p:txBody>
      </p:sp>
      <p:sp>
        <p:nvSpPr>
          <p:cNvPr id="3" name="Subtitle 2">
            <a:extLst>
              <a:ext uri="{FF2B5EF4-FFF2-40B4-BE49-F238E27FC236}">
                <a16:creationId xmlns:a16="http://schemas.microsoft.com/office/drawing/2014/main" id="{CE9BB444-0410-4CDC-9CC7-5EA59F302278}"/>
              </a:ext>
            </a:extLst>
          </p:cNvPr>
          <p:cNvSpPr>
            <a:spLocks noGrp="1"/>
          </p:cNvSpPr>
          <p:nvPr>
            <p:ph type="subTitle" idx="1"/>
          </p:nvPr>
        </p:nvSpPr>
        <p:spPr>
          <a:xfrm>
            <a:off x="638882" y="4631161"/>
            <a:ext cx="3571810" cy="1559327"/>
          </a:xfrm>
        </p:spPr>
        <p:txBody>
          <a:bodyPr>
            <a:normAutofit/>
          </a:bodyPr>
          <a:lstStyle/>
          <a:p>
            <a:pPr algn="l"/>
            <a:r>
              <a:rPr lang="en-US" dirty="0"/>
              <a:t>Kirsten Isabel Verster</a:t>
            </a:r>
          </a:p>
          <a:p>
            <a:pPr algn="l"/>
            <a:endParaRPr lang="en-US" dirty="0"/>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D61CD94-02D0-4237-A44F-E7A52A0927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0601" y="938268"/>
            <a:ext cx="6568122" cy="474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6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layered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4" name="Picture 3">
            <a:extLst>
              <a:ext uri="{FF2B5EF4-FFF2-40B4-BE49-F238E27FC236}">
                <a16:creationId xmlns:a16="http://schemas.microsoft.com/office/drawing/2014/main" id="{D261F334-F42A-4574-AD93-FF9A95576776}"/>
              </a:ext>
            </a:extLst>
          </p:cNvPr>
          <p:cNvPicPr>
            <a:picLocks noChangeAspect="1"/>
          </p:cNvPicPr>
          <p:nvPr/>
        </p:nvPicPr>
        <p:blipFill>
          <a:blip r:embed="rId2"/>
          <a:stretch>
            <a:fillRect/>
          </a:stretch>
        </p:blipFill>
        <p:spPr>
          <a:xfrm>
            <a:off x="7462837" y="2111012"/>
            <a:ext cx="3890963" cy="3129688"/>
          </a:xfrm>
          <a:prstGeom prst="rect">
            <a:avLst/>
          </a:prstGeom>
        </p:spPr>
      </p:pic>
      <p:sp>
        <p:nvSpPr>
          <p:cNvPr id="5" name="TextBox 4">
            <a:extLst>
              <a:ext uri="{FF2B5EF4-FFF2-40B4-BE49-F238E27FC236}">
                <a16:creationId xmlns:a16="http://schemas.microsoft.com/office/drawing/2014/main" id="{D0586392-AF27-4CEB-9FE2-194AC8C3CBFD}"/>
              </a:ext>
            </a:extLst>
          </p:cNvPr>
          <p:cNvSpPr txBox="1"/>
          <p:nvPr/>
        </p:nvSpPr>
        <p:spPr>
          <a:xfrm>
            <a:off x="8882062" y="6450811"/>
            <a:ext cx="3448891"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spTree>
    <p:extLst>
      <p:ext uri="{BB962C8B-B14F-4D97-AF65-F5344CB8AC3E}">
        <p14:creationId xmlns:p14="http://schemas.microsoft.com/office/powerpoint/2010/main" val="1154154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5" name="Content Placeholder 4">
            <a:extLst>
              <a:ext uri="{FF2B5EF4-FFF2-40B4-BE49-F238E27FC236}">
                <a16:creationId xmlns:a16="http://schemas.microsoft.com/office/drawing/2014/main" id="{C656F13C-88E8-4A08-9C21-D63CF8F100E6}"/>
              </a:ext>
            </a:extLst>
          </p:cNvPr>
          <p:cNvPicPr>
            <a:picLocks noChangeAspect="1"/>
          </p:cNvPicPr>
          <p:nvPr/>
        </p:nvPicPr>
        <p:blipFill>
          <a:blip r:embed="rId2"/>
          <a:stretch>
            <a:fillRect/>
          </a:stretch>
        </p:blipFill>
        <p:spPr>
          <a:xfrm>
            <a:off x="7152869" y="2029523"/>
            <a:ext cx="4747655" cy="3388693"/>
          </a:xfrm>
          <a:prstGeom prst="rect">
            <a:avLst/>
          </a:prstGeom>
        </p:spPr>
      </p:pic>
      <p:sp>
        <p:nvSpPr>
          <p:cNvPr id="6" name="TextBox 5">
            <a:extLst>
              <a:ext uri="{FF2B5EF4-FFF2-40B4-BE49-F238E27FC236}">
                <a16:creationId xmlns:a16="http://schemas.microsoft.com/office/drawing/2014/main" id="{02D69838-EA92-4B47-B222-000DE17183D5}"/>
              </a:ext>
            </a:extLst>
          </p:cNvPr>
          <p:cNvSpPr txBox="1"/>
          <p:nvPr/>
        </p:nvSpPr>
        <p:spPr>
          <a:xfrm>
            <a:off x="8882062" y="6450811"/>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spTree>
    <p:extLst>
      <p:ext uri="{BB962C8B-B14F-4D97-AF65-F5344CB8AC3E}">
        <p14:creationId xmlns:p14="http://schemas.microsoft.com/office/powerpoint/2010/main" val="232233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AD7A-8934-42BF-A434-D95694DBB352}"/>
              </a:ext>
            </a:extLst>
          </p:cNvPr>
          <p:cNvSpPr>
            <a:spLocks noGrp="1"/>
          </p:cNvSpPr>
          <p:nvPr>
            <p:ph type="title"/>
          </p:nvPr>
        </p:nvSpPr>
        <p:spPr/>
        <p:txBody>
          <a:bodyPr/>
          <a:lstStyle/>
          <a:p>
            <a:r>
              <a:rPr lang="en-US" dirty="0"/>
              <a:t>Pulling them all together</a:t>
            </a:r>
          </a:p>
        </p:txBody>
      </p:sp>
      <p:sp>
        <p:nvSpPr>
          <p:cNvPr id="3" name="Content Placeholder 2">
            <a:extLst>
              <a:ext uri="{FF2B5EF4-FFF2-40B4-BE49-F238E27FC236}">
                <a16:creationId xmlns:a16="http://schemas.microsoft.com/office/drawing/2014/main" id="{C9472D92-ACC4-461C-9C09-C6D3602E9206}"/>
              </a:ext>
            </a:extLst>
          </p:cNvPr>
          <p:cNvSpPr>
            <a:spLocks noGrp="1"/>
          </p:cNvSpPr>
          <p:nvPr>
            <p:ph idx="1"/>
          </p:nvPr>
        </p:nvSpPr>
        <p:spPr/>
        <p:txBody>
          <a:bodyPr/>
          <a:lstStyle/>
          <a:p>
            <a:r>
              <a:rPr lang="en-US" dirty="0"/>
              <a:t>Running </a:t>
            </a:r>
            <a:r>
              <a:rPr lang="en-US" b="1" dirty="0" err="1"/>
              <a:t>ggplot</a:t>
            </a:r>
            <a:r>
              <a:rPr lang="en-US" b="1" dirty="0"/>
              <a:t>() </a:t>
            </a:r>
            <a:r>
              <a:rPr lang="en-US" dirty="0"/>
              <a:t>creates a new plot object in the existing R language</a:t>
            </a:r>
          </a:p>
          <a:p>
            <a:endParaRPr lang="en-US" dirty="0"/>
          </a:p>
          <a:p>
            <a:r>
              <a:rPr lang="en-US" dirty="0"/>
              <a:t>Then you add a single layer, specifying the data, mapping, </a:t>
            </a:r>
            <a:r>
              <a:rPr lang="en-US" dirty="0" err="1"/>
              <a:t>geom</a:t>
            </a:r>
            <a:r>
              <a:rPr lang="en-US" dirty="0"/>
              <a:t> &amp; stat, position scales, and coordinate systems</a:t>
            </a:r>
          </a:p>
          <a:p>
            <a:endParaRPr lang="en-US" dirty="0"/>
          </a:p>
          <a:p>
            <a:r>
              <a:rPr lang="en-US" dirty="0"/>
              <a:t>Any aesthetics specified in the layer will override defaults </a:t>
            </a:r>
          </a:p>
          <a:p>
            <a:endParaRPr lang="en-US" dirty="0"/>
          </a:p>
        </p:txBody>
      </p:sp>
    </p:spTree>
    <p:extLst>
      <p:ext uri="{BB962C8B-B14F-4D97-AF65-F5344CB8AC3E}">
        <p14:creationId xmlns:p14="http://schemas.microsoft.com/office/powerpoint/2010/main" val="338097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57A0-202E-4491-8DF3-BF4BED200302}"/>
              </a:ext>
            </a:extLst>
          </p:cNvPr>
          <p:cNvSpPr>
            <a:spLocks noGrp="1"/>
          </p:cNvSpPr>
          <p:nvPr>
            <p:ph type="title"/>
          </p:nvPr>
        </p:nvSpPr>
        <p:spPr/>
        <p:txBody>
          <a:bodyPr/>
          <a:lstStyle/>
          <a:p>
            <a:r>
              <a:rPr lang="en-US" dirty="0"/>
              <a:t>Time to walk through some common graph types!</a:t>
            </a:r>
          </a:p>
        </p:txBody>
      </p:sp>
      <p:sp>
        <p:nvSpPr>
          <p:cNvPr id="3" name="Content Placeholder 2">
            <a:extLst>
              <a:ext uri="{FF2B5EF4-FFF2-40B4-BE49-F238E27FC236}">
                <a16:creationId xmlns:a16="http://schemas.microsoft.com/office/drawing/2014/main" id="{A3C85E4B-4BB4-465A-9974-9154BCA6E57D}"/>
              </a:ext>
            </a:extLst>
          </p:cNvPr>
          <p:cNvSpPr>
            <a:spLocks noGrp="1"/>
          </p:cNvSpPr>
          <p:nvPr>
            <p:ph idx="1"/>
          </p:nvPr>
        </p:nvSpPr>
        <p:spPr/>
        <p:txBody>
          <a:bodyPr/>
          <a:lstStyle/>
          <a:p>
            <a:pPr marL="0" indent="0">
              <a:buNone/>
            </a:pPr>
            <a:r>
              <a:rPr lang="en-US" dirty="0">
                <a:hlinkClick r:id="rId2"/>
              </a:rPr>
              <a:t>https://github.com/kirver/ggplot2</a:t>
            </a:r>
            <a:r>
              <a:rPr lang="en-US" dirty="0"/>
              <a:t> </a:t>
            </a:r>
          </a:p>
        </p:txBody>
      </p:sp>
    </p:spTree>
    <p:extLst>
      <p:ext uri="{BB962C8B-B14F-4D97-AF65-F5344CB8AC3E}">
        <p14:creationId xmlns:p14="http://schemas.microsoft.com/office/powerpoint/2010/main" val="215119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AEE2-B869-449D-B7E8-20619ACAA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83F22D-C152-4CAD-9FAF-0F02F18D8482}"/>
              </a:ext>
            </a:extLst>
          </p:cNvPr>
          <p:cNvSpPr>
            <a:spLocks noGrp="1"/>
          </p:cNvSpPr>
          <p:nvPr>
            <p:ph idx="1"/>
          </p:nvPr>
        </p:nvSpPr>
        <p:spPr/>
        <p:txBody>
          <a:bodyPr>
            <a:normAutofit/>
          </a:bodyPr>
          <a:lstStyle/>
          <a:p>
            <a:r>
              <a:rPr lang="en-US" dirty="0"/>
              <a:t>Go thru script showing basic types of graphs</a:t>
            </a:r>
          </a:p>
          <a:p>
            <a:endParaRPr lang="en-US" dirty="0"/>
          </a:p>
          <a:p>
            <a:r>
              <a:rPr lang="en-US" dirty="0"/>
              <a:t>Starting with scatter plots and LOTS of iterations</a:t>
            </a:r>
          </a:p>
          <a:p>
            <a:endParaRPr lang="en-US" dirty="0"/>
          </a:p>
          <a:p>
            <a:r>
              <a:rPr lang="en-US" dirty="0"/>
              <a:t>Lots of histogram iterations</a:t>
            </a:r>
          </a:p>
          <a:p>
            <a:r>
              <a:rPr lang="en-US" dirty="0"/>
              <a:t>Boxplot</a:t>
            </a:r>
          </a:p>
          <a:p>
            <a:endParaRPr lang="en-US" dirty="0"/>
          </a:p>
          <a:p>
            <a:r>
              <a:rPr lang="en-US" dirty="0"/>
              <a:t>Colorblind friendly graphs</a:t>
            </a:r>
          </a:p>
        </p:txBody>
      </p:sp>
    </p:spTree>
    <p:extLst>
      <p:ext uri="{BB962C8B-B14F-4D97-AF65-F5344CB8AC3E}">
        <p14:creationId xmlns:p14="http://schemas.microsoft.com/office/powerpoint/2010/main" val="377251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DF5-D397-495E-A95C-C3FC7817BEA3}"/>
              </a:ext>
            </a:extLst>
          </p:cNvPr>
          <p:cNvSpPr>
            <a:spLocks noGrp="1"/>
          </p:cNvSpPr>
          <p:nvPr>
            <p:ph type="title"/>
          </p:nvPr>
        </p:nvSpPr>
        <p:spPr/>
        <p:txBody>
          <a:bodyPr/>
          <a:lstStyle/>
          <a:p>
            <a:r>
              <a:rPr lang="en-US" dirty="0"/>
              <a:t>Maybe add	</a:t>
            </a:r>
          </a:p>
        </p:txBody>
      </p:sp>
      <p:sp>
        <p:nvSpPr>
          <p:cNvPr id="3" name="Content Placeholder 2">
            <a:extLst>
              <a:ext uri="{FF2B5EF4-FFF2-40B4-BE49-F238E27FC236}">
                <a16:creationId xmlns:a16="http://schemas.microsoft.com/office/drawing/2014/main" id="{9C4C7724-FE35-4D1A-8DED-D98B17A5F27A}"/>
              </a:ext>
            </a:extLst>
          </p:cNvPr>
          <p:cNvSpPr>
            <a:spLocks noGrp="1"/>
          </p:cNvSpPr>
          <p:nvPr>
            <p:ph idx="1"/>
          </p:nvPr>
        </p:nvSpPr>
        <p:spPr/>
        <p:txBody>
          <a:bodyPr/>
          <a:lstStyle/>
          <a:p>
            <a:r>
              <a:rPr lang="en-US" dirty="0"/>
              <a:t>Pie chart?</a:t>
            </a:r>
          </a:p>
          <a:p>
            <a:endParaRPr lang="en-US" dirty="0"/>
          </a:p>
          <a:p>
            <a:r>
              <a:rPr lang="en-US" dirty="0"/>
              <a:t>Heat map?</a:t>
            </a:r>
          </a:p>
          <a:p>
            <a:endParaRPr lang="en-US" dirty="0"/>
          </a:p>
          <a:p>
            <a:r>
              <a:rPr lang="en-US" dirty="0"/>
              <a:t>Reverse engineering how to figure out k </a:t>
            </a:r>
            <a:r>
              <a:rPr lang="en-US" dirty="0" err="1"/>
              <a:t>hace</a:t>
            </a:r>
            <a:r>
              <a:rPr lang="en-US" dirty="0"/>
              <a:t> </a:t>
            </a:r>
            <a:r>
              <a:rPr lang="en-US" dirty="0" err="1"/>
              <a:t>el</a:t>
            </a:r>
            <a:r>
              <a:rPr lang="en-US" dirty="0"/>
              <a:t> </a:t>
            </a:r>
            <a:r>
              <a:rPr lang="en-US" dirty="0" err="1"/>
              <a:t>codigo</a:t>
            </a:r>
            <a:r>
              <a:rPr lang="en-US"/>
              <a:t>  </a:t>
            </a:r>
            <a:endParaRPr lang="en-US" dirty="0"/>
          </a:p>
        </p:txBody>
      </p:sp>
    </p:spTree>
    <p:extLst>
      <p:ext uri="{BB962C8B-B14F-4D97-AF65-F5344CB8AC3E}">
        <p14:creationId xmlns:p14="http://schemas.microsoft.com/office/powerpoint/2010/main" val="157593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4ED2-2D49-4619-A9D0-BB9F0CA79826}"/>
              </a:ext>
            </a:extLst>
          </p:cNvPr>
          <p:cNvSpPr>
            <a:spLocks noGrp="1"/>
          </p:cNvSpPr>
          <p:nvPr>
            <p:ph type="title"/>
          </p:nvPr>
        </p:nvSpPr>
        <p:spPr/>
        <p:txBody>
          <a:bodyPr/>
          <a:lstStyle/>
          <a:p>
            <a:r>
              <a:rPr lang="en-US" dirty="0"/>
              <a:t>Some helpful links</a:t>
            </a:r>
          </a:p>
        </p:txBody>
      </p:sp>
      <p:sp>
        <p:nvSpPr>
          <p:cNvPr id="3" name="Content Placeholder 2">
            <a:extLst>
              <a:ext uri="{FF2B5EF4-FFF2-40B4-BE49-F238E27FC236}">
                <a16:creationId xmlns:a16="http://schemas.microsoft.com/office/drawing/2014/main" id="{D26FD8D8-F772-4B44-9942-788BB01F47BC}"/>
              </a:ext>
            </a:extLst>
          </p:cNvPr>
          <p:cNvSpPr>
            <a:spLocks noGrp="1"/>
          </p:cNvSpPr>
          <p:nvPr>
            <p:ph idx="1"/>
          </p:nvPr>
        </p:nvSpPr>
        <p:spPr/>
        <p:txBody>
          <a:bodyPr/>
          <a:lstStyle/>
          <a:p>
            <a:r>
              <a:rPr lang="en-US" dirty="0">
                <a:hlinkClick r:id="rId2"/>
              </a:rPr>
              <a:t>https://rafalab.github.io/dsbook/ggplot2.html</a:t>
            </a:r>
            <a:endParaRPr lang="en-US" dirty="0"/>
          </a:p>
          <a:p>
            <a:endParaRPr lang="en-US" dirty="0"/>
          </a:p>
          <a:p>
            <a:r>
              <a:rPr lang="en-US" dirty="0">
                <a:hlinkClick r:id="rId3"/>
              </a:rPr>
              <a:t>https://towardsdatascience.com/a-comprehensive-guide-to-the-grammar-of-graphics-for-effective-visualization-of-multi-dimensional-1f92b4ed4149</a:t>
            </a:r>
            <a:endParaRPr lang="en-US" dirty="0"/>
          </a:p>
          <a:p>
            <a:endParaRPr lang="en-US" dirty="0"/>
          </a:p>
          <a:p>
            <a:endParaRPr lang="en-US" dirty="0"/>
          </a:p>
          <a:p>
            <a:r>
              <a:rPr lang="en-US" dirty="0">
                <a:hlinkClick r:id="rId4"/>
              </a:rPr>
              <a:t>http://r-statistics.co/Top50-Ggplot2-Visualizations-MasterList-R-Code.html</a:t>
            </a:r>
            <a:r>
              <a:rPr lang="en-US" dirty="0"/>
              <a:t> </a:t>
            </a:r>
          </a:p>
        </p:txBody>
      </p:sp>
    </p:spTree>
    <p:extLst>
      <p:ext uri="{BB962C8B-B14F-4D97-AF65-F5344CB8AC3E}">
        <p14:creationId xmlns:p14="http://schemas.microsoft.com/office/powerpoint/2010/main" val="192390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FDD19-88DA-4F11-A696-BB2BF3ECD5A2}"/>
              </a:ext>
            </a:extLst>
          </p:cNvPr>
          <p:cNvSpPr>
            <a:spLocks noGrp="1"/>
          </p:cNvSpPr>
          <p:nvPr>
            <p:ph type="title"/>
          </p:nvPr>
        </p:nvSpPr>
        <p:spPr>
          <a:xfrm>
            <a:off x="1136397" y="502020"/>
            <a:ext cx="5323715" cy="1642970"/>
          </a:xfrm>
        </p:spPr>
        <p:txBody>
          <a:bodyPr anchor="b">
            <a:normAutofit/>
          </a:bodyPr>
          <a:lstStyle/>
          <a:p>
            <a:r>
              <a:rPr lang="en-US" sz="4000"/>
              <a:t>Itinerary	</a:t>
            </a:r>
          </a:p>
        </p:txBody>
      </p:sp>
      <p:sp>
        <p:nvSpPr>
          <p:cNvPr id="3" name="Content Placeholder 2">
            <a:extLst>
              <a:ext uri="{FF2B5EF4-FFF2-40B4-BE49-F238E27FC236}">
                <a16:creationId xmlns:a16="http://schemas.microsoft.com/office/drawing/2014/main" id="{5375426E-6BEC-44C9-BAC7-CDFDDE692B35}"/>
              </a:ext>
            </a:extLst>
          </p:cNvPr>
          <p:cNvSpPr>
            <a:spLocks noGrp="1"/>
          </p:cNvSpPr>
          <p:nvPr>
            <p:ph idx="1"/>
          </p:nvPr>
        </p:nvSpPr>
        <p:spPr>
          <a:xfrm>
            <a:off x="1144923" y="2405894"/>
            <a:ext cx="5315189" cy="3535083"/>
          </a:xfrm>
        </p:spPr>
        <p:txBody>
          <a:bodyPr anchor="t">
            <a:normAutofit/>
          </a:bodyPr>
          <a:lstStyle/>
          <a:p>
            <a:r>
              <a:rPr lang="en-US" sz="2000"/>
              <a:t>On the “grammar of graphics”</a:t>
            </a:r>
          </a:p>
          <a:p>
            <a:endParaRPr lang="en-US" sz="2000"/>
          </a:p>
          <a:p>
            <a:r>
              <a:rPr lang="en-US" sz="2000"/>
              <a:t>The syntax and elements of a ggplot2 object</a:t>
            </a:r>
          </a:p>
          <a:p>
            <a:endParaRPr lang="en-US" sz="2000"/>
          </a:p>
          <a:p>
            <a:r>
              <a:rPr lang="en-US" sz="2000"/>
              <a:t>Several practical examples using Pokemon dataset (follow along on </a:t>
            </a:r>
            <a:r>
              <a:rPr lang="en-US" sz="2000">
                <a:hlinkClick r:id="rId2"/>
              </a:rPr>
              <a:t>https://github.com/kirver/ggplot2</a:t>
            </a:r>
            <a:r>
              <a:rPr lang="en-US" sz="2000"/>
              <a:t>) </a:t>
            </a:r>
          </a:p>
        </p:txBody>
      </p:sp>
      <p:sp>
        <p:nvSpPr>
          <p:cNvPr id="73" name="Rectangle 7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apras">
            <a:extLst>
              <a:ext uri="{FF2B5EF4-FFF2-40B4-BE49-F238E27FC236}">
                <a16:creationId xmlns:a16="http://schemas.microsoft.com/office/drawing/2014/main" id="{0530B4EA-10D1-40B5-8C4C-242153216C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5967" y="1359681"/>
            <a:ext cx="4170530" cy="417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05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227-95D0-4C7F-9296-776A0DCA0624}"/>
              </a:ext>
            </a:extLst>
          </p:cNvPr>
          <p:cNvSpPr>
            <a:spLocks noGrp="1"/>
          </p:cNvSpPr>
          <p:nvPr>
            <p:ph type="title"/>
          </p:nvPr>
        </p:nvSpPr>
        <p:spPr/>
        <p:txBody>
          <a:bodyPr/>
          <a:lstStyle/>
          <a:p>
            <a:r>
              <a:rPr lang="en-US" dirty="0"/>
              <a:t>The importance of graphical representation	</a:t>
            </a:r>
          </a:p>
        </p:txBody>
      </p:sp>
      <p:pic>
        <p:nvPicPr>
          <p:cNvPr id="5" name="Picture 4">
            <a:extLst>
              <a:ext uri="{FF2B5EF4-FFF2-40B4-BE49-F238E27FC236}">
                <a16:creationId xmlns:a16="http://schemas.microsoft.com/office/drawing/2014/main" id="{DA289B23-5DE7-4F8F-A813-5162F52ED54A}"/>
              </a:ext>
            </a:extLst>
          </p:cNvPr>
          <p:cNvPicPr>
            <a:picLocks noChangeAspect="1"/>
          </p:cNvPicPr>
          <p:nvPr/>
        </p:nvPicPr>
        <p:blipFill>
          <a:blip r:embed="rId2"/>
          <a:stretch>
            <a:fillRect/>
          </a:stretch>
        </p:blipFill>
        <p:spPr>
          <a:xfrm>
            <a:off x="3447586" y="1690688"/>
            <a:ext cx="5983531" cy="4443909"/>
          </a:xfrm>
          <a:prstGeom prst="rect">
            <a:avLst/>
          </a:prstGeom>
        </p:spPr>
      </p:pic>
    </p:spTree>
    <p:extLst>
      <p:ext uri="{BB962C8B-B14F-4D97-AF65-F5344CB8AC3E}">
        <p14:creationId xmlns:p14="http://schemas.microsoft.com/office/powerpoint/2010/main" val="382568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D37-2C1F-401A-8501-A4448B3AFE07}"/>
              </a:ext>
            </a:extLst>
          </p:cNvPr>
          <p:cNvSpPr>
            <a:spLocks noGrp="1"/>
          </p:cNvSpPr>
          <p:nvPr>
            <p:ph type="title"/>
          </p:nvPr>
        </p:nvSpPr>
        <p:spPr/>
        <p:txBody>
          <a:bodyPr/>
          <a:lstStyle/>
          <a:p>
            <a:r>
              <a:rPr lang="en-US" dirty="0"/>
              <a:t>The importance of graphical representation	</a:t>
            </a:r>
          </a:p>
        </p:txBody>
      </p:sp>
      <p:pic>
        <p:nvPicPr>
          <p:cNvPr id="4" name="Picture 2">
            <a:extLst>
              <a:ext uri="{FF2B5EF4-FFF2-40B4-BE49-F238E27FC236}">
                <a16:creationId xmlns:a16="http://schemas.microsoft.com/office/drawing/2014/main" id="{326DCC0C-B23F-4EE8-9F56-C1072F904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486"/>
            <a:ext cx="5001126" cy="41376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9473-D475-4047-ACC0-E0A5D40ABD8A}"/>
              </a:ext>
            </a:extLst>
          </p:cNvPr>
          <p:cNvSpPr txBox="1"/>
          <p:nvPr/>
        </p:nvSpPr>
        <p:spPr>
          <a:xfrm>
            <a:off x="6352676" y="2380636"/>
            <a:ext cx="5550567" cy="2585323"/>
          </a:xfrm>
          <a:prstGeom prst="rect">
            <a:avLst/>
          </a:prstGeom>
          <a:noFill/>
        </p:spPr>
        <p:txBody>
          <a:bodyPr wrap="square">
            <a:spAutoFit/>
          </a:bodyPr>
          <a:lstStyle/>
          <a:p>
            <a:endParaRPr lang="en-US" dirty="0">
              <a:solidFill>
                <a:srgbClr val="212121"/>
              </a:solidFill>
              <a:latin typeface="Artifakt"/>
            </a:endParaRPr>
          </a:p>
          <a:p>
            <a:r>
              <a:rPr lang="en-US" b="0" i="1" dirty="0">
                <a:solidFill>
                  <a:srgbClr val="212121"/>
                </a:solidFill>
                <a:effectLst/>
                <a:latin typeface="Artifakt"/>
              </a:rPr>
              <a:t>F.J. Anscombe in 1973: </a:t>
            </a:r>
            <a:r>
              <a:rPr lang="en-US" b="0" i="0" dirty="0">
                <a:solidFill>
                  <a:srgbClr val="212121"/>
                </a:solidFill>
                <a:effectLst/>
                <a:latin typeface="Artifakt"/>
              </a:rPr>
              <a:t>The effectiveness of Anscombe's Quartet is not due to simply having four different datasets which generate the same statistical properties, it is that four clearly different and visually distinct datasets are producing the same statistical properties.</a:t>
            </a:r>
          </a:p>
          <a:p>
            <a:endParaRPr lang="en-US" dirty="0">
              <a:solidFill>
                <a:srgbClr val="212121"/>
              </a:solidFill>
              <a:latin typeface="Artifakt"/>
            </a:endParaRPr>
          </a:p>
          <a:p>
            <a:r>
              <a:rPr lang="en-US" dirty="0">
                <a:solidFill>
                  <a:srgbClr val="212121"/>
                </a:solidFill>
                <a:latin typeface="Artifakt"/>
              </a:rPr>
              <a:t>He described it as countering the impression that “numerical calculations are exact, but graphs are rough”. </a:t>
            </a:r>
            <a:endParaRPr lang="en-US" dirty="0"/>
          </a:p>
        </p:txBody>
      </p:sp>
    </p:spTree>
    <p:extLst>
      <p:ext uri="{BB962C8B-B14F-4D97-AF65-F5344CB8AC3E}">
        <p14:creationId xmlns:p14="http://schemas.microsoft.com/office/powerpoint/2010/main" val="54631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0" name="Picture 6">
            <a:extLst>
              <a:ext uri="{FF2B5EF4-FFF2-40B4-BE49-F238E27FC236}">
                <a16:creationId xmlns:a16="http://schemas.microsoft.com/office/drawing/2014/main" id="{A0171BF2-BFB6-411B-80F4-09B7F668F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379" y="2439694"/>
            <a:ext cx="2983189" cy="2415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569" y="1497194"/>
            <a:ext cx="5715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249877"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10" name="TextBox 9">
            <a:extLst>
              <a:ext uri="{FF2B5EF4-FFF2-40B4-BE49-F238E27FC236}">
                <a16:creationId xmlns:a16="http://schemas.microsoft.com/office/drawing/2014/main" id="{7D108809-4AED-414F-9C0F-F969949671FC}"/>
              </a:ext>
            </a:extLst>
          </p:cNvPr>
          <p:cNvSpPr txBox="1"/>
          <p:nvPr/>
        </p:nvSpPr>
        <p:spPr>
          <a:xfrm>
            <a:off x="6762029" y="5713501"/>
            <a:ext cx="6096000" cy="923330"/>
          </a:xfrm>
          <a:prstGeom prst="rect">
            <a:avLst/>
          </a:prstGeom>
          <a:noFill/>
        </p:spPr>
        <p:txBody>
          <a:bodyPr wrap="square">
            <a:spAutoFit/>
          </a:bodyPr>
          <a:lstStyle/>
          <a:p>
            <a:r>
              <a:rPr lang="en-US" b="0" i="0" u="none" strike="noStrike" dirty="0">
                <a:solidFill>
                  <a:srgbClr val="000000"/>
                </a:solidFill>
                <a:effectLst/>
                <a:latin typeface="Artifakt"/>
                <a:hlinkClick r:id="rId5"/>
              </a:rPr>
              <a:t>Alberto Cairo</a:t>
            </a:r>
            <a:r>
              <a:rPr lang="en-US" b="0" i="0" dirty="0">
                <a:solidFill>
                  <a:srgbClr val="212121"/>
                </a:solidFill>
                <a:effectLst/>
                <a:latin typeface="Artifakt"/>
              </a:rPr>
              <a:t> created the </a:t>
            </a:r>
            <a:r>
              <a:rPr lang="en-US" b="0" i="0" u="none" strike="noStrike" dirty="0" err="1">
                <a:solidFill>
                  <a:srgbClr val="000000"/>
                </a:solidFill>
                <a:effectLst/>
                <a:latin typeface="Artifakt"/>
                <a:hlinkClick r:id="rId6"/>
              </a:rPr>
              <a:t>Datasaurus</a:t>
            </a:r>
            <a:r>
              <a:rPr lang="en-US" b="0" i="0" dirty="0">
                <a:solidFill>
                  <a:srgbClr val="212121"/>
                </a:solidFill>
                <a:effectLst/>
                <a:latin typeface="Artifakt"/>
              </a:rPr>
              <a:t> dataset which urges people to "never trust summary statistics alone; always visualize your data“.</a:t>
            </a:r>
            <a:endParaRPr lang="en-US" dirty="0"/>
          </a:p>
        </p:txBody>
      </p:sp>
      <p:sp>
        <p:nvSpPr>
          <p:cNvPr id="7" name="TextBox 6">
            <a:extLst>
              <a:ext uri="{FF2B5EF4-FFF2-40B4-BE49-F238E27FC236}">
                <a16:creationId xmlns:a16="http://schemas.microsoft.com/office/drawing/2014/main" id="{CCA63C2C-707C-4536-9FF4-307B4470D4CB}"/>
              </a:ext>
            </a:extLst>
          </p:cNvPr>
          <p:cNvSpPr txBox="1"/>
          <p:nvPr/>
        </p:nvSpPr>
        <p:spPr>
          <a:xfrm>
            <a:off x="7614278" y="1095694"/>
            <a:ext cx="3577389" cy="646331"/>
          </a:xfrm>
          <a:prstGeom prst="rect">
            <a:avLst/>
          </a:prstGeom>
          <a:noFill/>
        </p:spPr>
        <p:txBody>
          <a:bodyPr wrap="square">
            <a:spAutoFit/>
          </a:bodyPr>
          <a:lstStyle/>
          <a:p>
            <a:r>
              <a:rPr lang="en-US" b="1" i="0" dirty="0">
                <a:solidFill>
                  <a:srgbClr val="000000"/>
                </a:solidFill>
                <a:effectLst/>
                <a:latin typeface="MeretPro"/>
              </a:rPr>
              <a:t>Summary stats are deceptive, make pretty pictures! </a:t>
            </a:r>
            <a:endParaRPr lang="en-US" b="1" dirty="0"/>
          </a:p>
        </p:txBody>
      </p:sp>
    </p:spTree>
    <p:extLst>
      <p:ext uri="{BB962C8B-B14F-4D97-AF65-F5344CB8AC3E}">
        <p14:creationId xmlns:p14="http://schemas.microsoft.com/office/powerpoint/2010/main" val="14601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04D63-D272-4CBA-BF2D-CAB6F5A9D24D}"/>
              </a:ext>
            </a:extLst>
          </p:cNvPr>
          <p:cNvSpPr>
            <a:spLocks noGrp="1"/>
          </p:cNvSpPr>
          <p:nvPr>
            <p:ph type="title"/>
          </p:nvPr>
        </p:nvSpPr>
        <p:spPr/>
        <p:txBody>
          <a:bodyPr/>
          <a:lstStyle/>
          <a:p>
            <a:r>
              <a:rPr lang="en-US" dirty="0"/>
              <a:t>The Grammar of Graphics</a:t>
            </a:r>
          </a:p>
        </p:txBody>
      </p:sp>
      <p:sp>
        <p:nvSpPr>
          <p:cNvPr id="8" name="TextBox 7">
            <a:extLst>
              <a:ext uri="{FF2B5EF4-FFF2-40B4-BE49-F238E27FC236}">
                <a16:creationId xmlns:a16="http://schemas.microsoft.com/office/drawing/2014/main" id="{2F580CAE-2B49-414C-B310-22660AB3EF1E}"/>
              </a:ext>
            </a:extLst>
          </p:cNvPr>
          <p:cNvSpPr txBox="1"/>
          <p:nvPr/>
        </p:nvSpPr>
        <p:spPr>
          <a:xfrm>
            <a:off x="0" y="6225367"/>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pic>
        <p:nvPicPr>
          <p:cNvPr id="7" name="Picture 6">
            <a:extLst>
              <a:ext uri="{FF2B5EF4-FFF2-40B4-BE49-F238E27FC236}">
                <a16:creationId xmlns:a16="http://schemas.microsoft.com/office/drawing/2014/main" id="{FC3BCA29-2330-4CD8-B0F4-098D2489FA14}"/>
              </a:ext>
            </a:extLst>
          </p:cNvPr>
          <p:cNvPicPr>
            <a:picLocks noChangeAspect="1"/>
          </p:cNvPicPr>
          <p:nvPr/>
        </p:nvPicPr>
        <p:blipFill>
          <a:blip r:embed="rId3"/>
          <a:stretch>
            <a:fillRect/>
          </a:stretch>
        </p:blipFill>
        <p:spPr>
          <a:xfrm>
            <a:off x="9150797" y="266097"/>
            <a:ext cx="2752725" cy="2466975"/>
          </a:xfrm>
          <a:prstGeom prst="rect">
            <a:avLst/>
          </a:prstGeom>
        </p:spPr>
      </p:pic>
      <p:pic>
        <p:nvPicPr>
          <p:cNvPr id="10" name="Picture 9">
            <a:extLst>
              <a:ext uri="{FF2B5EF4-FFF2-40B4-BE49-F238E27FC236}">
                <a16:creationId xmlns:a16="http://schemas.microsoft.com/office/drawing/2014/main" id="{C8801905-A208-46C6-940C-54984CAC00AF}"/>
              </a:ext>
            </a:extLst>
          </p:cNvPr>
          <p:cNvPicPr>
            <a:picLocks noChangeAspect="1"/>
          </p:cNvPicPr>
          <p:nvPr/>
        </p:nvPicPr>
        <p:blipFill>
          <a:blip r:embed="rId4"/>
          <a:stretch>
            <a:fillRect/>
          </a:stretch>
        </p:blipFill>
        <p:spPr>
          <a:xfrm>
            <a:off x="5534304" y="3038258"/>
            <a:ext cx="6238596" cy="276588"/>
          </a:xfrm>
          <a:prstGeom prst="rect">
            <a:avLst/>
          </a:prstGeom>
        </p:spPr>
      </p:pic>
      <p:sp>
        <p:nvSpPr>
          <p:cNvPr id="2" name="TextBox 1">
            <a:extLst>
              <a:ext uri="{FF2B5EF4-FFF2-40B4-BE49-F238E27FC236}">
                <a16:creationId xmlns:a16="http://schemas.microsoft.com/office/drawing/2014/main" id="{5250EA43-E9F9-4056-A34C-E9B45C5059DB}"/>
              </a:ext>
            </a:extLst>
          </p:cNvPr>
          <p:cNvSpPr txBox="1"/>
          <p:nvPr/>
        </p:nvSpPr>
        <p:spPr>
          <a:xfrm>
            <a:off x="419100" y="2359640"/>
            <a:ext cx="8441873" cy="830997"/>
          </a:xfrm>
          <a:prstGeom prst="rect">
            <a:avLst/>
          </a:prstGeom>
          <a:noFill/>
        </p:spPr>
        <p:txBody>
          <a:bodyPr wrap="square" rtlCol="0">
            <a:spAutoFit/>
          </a:bodyPr>
          <a:lstStyle/>
          <a:p>
            <a:r>
              <a:rPr lang="en-US" sz="2400" dirty="0"/>
              <a:t>Grammar is defined as a set of structural rules which helps define and establish the components of a language</a:t>
            </a:r>
          </a:p>
        </p:txBody>
      </p:sp>
      <p:sp>
        <p:nvSpPr>
          <p:cNvPr id="9" name="TextBox 8">
            <a:extLst>
              <a:ext uri="{FF2B5EF4-FFF2-40B4-BE49-F238E27FC236}">
                <a16:creationId xmlns:a16="http://schemas.microsoft.com/office/drawing/2014/main" id="{94E4FF67-7780-4A44-9C70-505CBDC632BA}"/>
              </a:ext>
            </a:extLst>
          </p:cNvPr>
          <p:cNvSpPr txBox="1"/>
          <p:nvPr/>
        </p:nvSpPr>
        <p:spPr>
          <a:xfrm>
            <a:off x="419100" y="5222556"/>
            <a:ext cx="7740835" cy="1200329"/>
          </a:xfrm>
          <a:prstGeom prst="rect">
            <a:avLst/>
          </a:prstGeom>
          <a:noFill/>
        </p:spPr>
        <p:txBody>
          <a:bodyPr wrap="square" rtlCol="0">
            <a:spAutoFit/>
          </a:bodyPr>
          <a:lstStyle/>
          <a:p>
            <a:r>
              <a:rPr lang="en-US" sz="2400" dirty="0"/>
              <a:t>The whole system and structure of a language usually consists of syntax and semantics</a:t>
            </a:r>
          </a:p>
          <a:p>
            <a:endParaRPr lang="en-US" sz="2400" dirty="0"/>
          </a:p>
        </p:txBody>
      </p:sp>
      <p:sp>
        <p:nvSpPr>
          <p:cNvPr id="11" name="TextBox 10">
            <a:extLst>
              <a:ext uri="{FF2B5EF4-FFF2-40B4-BE49-F238E27FC236}">
                <a16:creationId xmlns:a16="http://schemas.microsoft.com/office/drawing/2014/main" id="{CC9A2FAD-7468-45D4-A218-23C2837B1DF1}"/>
              </a:ext>
            </a:extLst>
          </p:cNvPr>
          <p:cNvSpPr txBox="1"/>
          <p:nvPr/>
        </p:nvSpPr>
        <p:spPr>
          <a:xfrm>
            <a:off x="419100" y="3329056"/>
            <a:ext cx="8895473" cy="830997"/>
          </a:xfrm>
          <a:prstGeom prst="rect">
            <a:avLst/>
          </a:prstGeom>
          <a:noFill/>
        </p:spPr>
        <p:txBody>
          <a:bodyPr wrap="square">
            <a:spAutoFit/>
          </a:bodyPr>
          <a:lstStyle/>
          <a:p>
            <a:r>
              <a:rPr lang="en-US" sz="2400" dirty="0"/>
              <a:t>A grammar of graphics is a framework that enables us to concisely describe the components of any graphics</a:t>
            </a:r>
          </a:p>
        </p:txBody>
      </p:sp>
      <p:sp>
        <p:nvSpPr>
          <p:cNvPr id="12" name="TextBox 11">
            <a:extLst>
              <a:ext uri="{FF2B5EF4-FFF2-40B4-BE49-F238E27FC236}">
                <a16:creationId xmlns:a16="http://schemas.microsoft.com/office/drawing/2014/main" id="{DD2B2CC7-65C9-45A3-96F7-E51BDFAEB41B}"/>
              </a:ext>
            </a:extLst>
          </p:cNvPr>
          <p:cNvSpPr txBox="1"/>
          <p:nvPr/>
        </p:nvSpPr>
        <p:spPr>
          <a:xfrm>
            <a:off x="422363" y="3925217"/>
            <a:ext cx="8895473" cy="1200329"/>
          </a:xfrm>
          <a:prstGeom prst="rect">
            <a:avLst/>
          </a:prstGeom>
          <a:noFill/>
        </p:spPr>
        <p:txBody>
          <a:bodyPr wrap="square">
            <a:spAutoFit/>
          </a:bodyPr>
          <a:lstStyle/>
          <a:p>
            <a:endParaRPr lang="en-US" sz="2400" dirty="0"/>
          </a:p>
          <a:p>
            <a:r>
              <a:rPr lang="en-US" sz="2400" dirty="0"/>
              <a:t>A GOG follows a layered approach by using defined components to build a visualization</a:t>
            </a:r>
          </a:p>
        </p:txBody>
      </p:sp>
    </p:spTree>
    <p:extLst>
      <p:ext uri="{BB962C8B-B14F-4D97-AF65-F5344CB8AC3E}">
        <p14:creationId xmlns:p14="http://schemas.microsoft.com/office/powerpoint/2010/main" val="11142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005E-0AEC-4883-AC13-01C6BAE61289}"/>
              </a:ext>
            </a:extLst>
          </p:cNvPr>
          <p:cNvSpPr>
            <a:spLocks noGrp="1"/>
          </p:cNvSpPr>
          <p:nvPr>
            <p:ph type="title"/>
          </p:nvPr>
        </p:nvSpPr>
        <p:spPr/>
        <p:txBody>
          <a:bodyPr/>
          <a:lstStyle/>
          <a:p>
            <a:r>
              <a:rPr lang="en-US" dirty="0"/>
              <a:t>Object oriented graphics system </a:t>
            </a:r>
          </a:p>
        </p:txBody>
      </p:sp>
      <p:sp>
        <p:nvSpPr>
          <p:cNvPr id="3" name="Content Placeholder 2">
            <a:extLst>
              <a:ext uri="{FF2B5EF4-FFF2-40B4-BE49-F238E27FC236}">
                <a16:creationId xmlns:a16="http://schemas.microsoft.com/office/drawing/2014/main" id="{0364ACEB-E349-4C43-A99D-9F5535F126AB}"/>
              </a:ext>
            </a:extLst>
          </p:cNvPr>
          <p:cNvSpPr>
            <a:spLocks noGrp="1"/>
          </p:cNvSpPr>
          <p:nvPr>
            <p:ph idx="1"/>
          </p:nvPr>
        </p:nvSpPr>
        <p:spPr>
          <a:xfrm>
            <a:off x="838200" y="1825625"/>
            <a:ext cx="7174424" cy="646331"/>
          </a:xfrm>
        </p:spPr>
        <p:txBody>
          <a:bodyPr/>
          <a:lstStyle/>
          <a:p>
            <a:r>
              <a:rPr lang="en-US" dirty="0"/>
              <a:t>A graph is a set of points. It cannot be seen.</a:t>
            </a:r>
          </a:p>
        </p:txBody>
      </p:sp>
      <p:sp>
        <p:nvSpPr>
          <p:cNvPr id="6" name="TextBox 5">
            <a:extLst>
              <a:ext uri="{FF2B5EF4-FFF2-40B4-BE49-F238E27FC236}">
                <a16:creationId xmlns:a16="http://schemas.microsoft.com/office/drawing/2014/main" id="{0CBDDC25-5B41-404C-81FA-E446ECB73FFF}"/>
              </a:ext>
            </a:extLst>
          </p:cNvPr>
          <p:cNvSpPr txBox="1"/>
          <p:nvPr/>
        </p:nvSpPr>
        <p:spPr>
          <a:xfrm>
            <a:off x="0" y="6225367"/>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sp>
        <p:nvSpPr>
          <p:cNvPr id="8" name="Content Placeholder 2">
            <a:extLst>
              <a:ext uri="{FF2B5EF4-FFF2-40B4-BE49-F238E27FC236}">
                <a16:creationId xmlns:a16="http://schemas.microsoft.com/office/drawing/2014/main" id="{5B5EDEE0-94BD-49B4-9482-DE957C81172D}"/>
              </a:ext>
            </a:extLst>
          </p:cNvPr>
          <p:cNvSpPr txBox="1">
            <a:spLocks/>
          </p:cNvSpPr>
          <p:nvPr/>
        </p:nvSpPr>
        <p:spPr>
          <a:xfrm>
            <a:off x="838199" y="2610768"/>
            <a:ext cx="9685149" cy="93834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i="1" dirty="0"/>
              <a:t>graphic </a:t>
            </a:r>
            <a:r>
              <a:rPr lang="en-US" dirty="0"/>
              <a:t>is a physical representation of a graph. This representation is accomplished by realizing graphs with aesthetic attributes like</a:t>
            </a:r>
            <a:r>
              <a:rPr lang="en-US" sz="4100" dirty="0"/>
              <a:t> size </a:t>
            </a:r>
            <a:r>
              <a:rPr lang="en-US" dirty="0"/>
              <a:t>or </a:t>
            </a:r>
            <a:r>
              <a:rPr lang="en-US" dirty="0">
                <a:solidFill>
                  <a:schemeClr val="accent2">
                    <a:lumMod val="75000"/>
                  </a:schemeClr>
                </a:solidFill>
              </a:rPr>
              <a:t>color</a:t>
            </a:r>
          </a:p>
        </p:txBody>
      </p:sp>
      <p:sp>
        <p:nvSpPr>
          <p:cNvPr id="9" name="Content Placeholder 2">
            <a:extLst>
              <a:ext uri="{FF2B5EF4-FFF2-40B4-BE49-F238E27FC236}">
                <a16:creationId xmlns:a16="http://schemas.microsoft.com/office/drawing/2014/main" id="{140F8A6F-3CF0-424F-BE1A-D019C2255B63}"/>
              </a:ext>
            </a:extLst>
          </p:cNvPr>
          <p:cNvSpPr txBox="1">
            <a:spLocks/>
          </p:cNvSpPr>
          <p:nvPr/>
        </p:nvSpPr>
        <p:spPr>
          <a:xfrm>
            <a:off x="838199" y="3447701"/>
            <a:ext cx="9685149" cy="9383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the OOD perspective, graphics are collections of objects. If the messages between objects follow a simple grammar, they will behave consistently &amp; flexibly</a:t>
            </a:r>
          </a:p>
        </p:txBody>
      </p:sp>
      <p:sp>
        <p:nvSpPr>
          <p:cNvPr id="11" name="Content Placeholder 2">
            <a:extLst>
              <a:ext uri="{FF2B5EF4-FFF2-40B4-BE49-F238E27FC236}">
                <a16:creationId xmlns:a16="http://schemas.microsoft.com/office/drawing/2014/main" id="{DC4A2976-5AE9-4623-9694-B22D59C83F76}"/>
              </a:ext>
            </a:extLst>
          </p:cNvPr>
          <p:cNvSpPr txBox="1">
            <a:spLocks/>
          </p:cNvSpPr>
          <p:nvPr/>
        </p:nvSpPr>
        <p:spPr>
          <a:xfrm>
            <a:off x="838199" y="4489750"/>
            <a:ext cx="9685149" cy="938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three stages of graphic creation are:</a:t>
            </a:r>
          </a:p>
        </p:txBody>
      </p:sp>
      <p:sp>
        <p:nvSpPr>
          <p:cNvPr id="13" name="Content Placeholder 2">
            <a:extLst>
              <a:ext uri="{FF2B5EF4-FFF2-40B4-BE49-F238E27FC236}">
                <a16:creationId xmlns:a16="http://schemas.microsoft.com/office/drawing/2014/main" id="{D163FDF7-303F-4D71-ADC8-05710454DCCE}"/>
              </a:ext>
            </a:extLst>
          </p:cNvPr>
          <p:cNvSpPr txBox="1">
            <a:spLocks/>
          </p:cNvSpPr>
          <p:nvPr/>
        </p:nvSpPr>
        <p:spPr>
          <a:xfrm>
            <a:off x="7432086" y="5372190"/>
            <a:ext cx="2450026" cy="555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Specification</a:t>
            </a:r>
          </a:p>
        </p:txBody>
      </p:sp>
      <p:sp>
        <p:nvSpPr>
          <p:cNvPr id="14" name="Content Placeholder 2">
            <a:extLst>
              <a:ext uri="{FF2B5EF4-FFF2-40B4-BE49-F238E27FC236}">
                <a16:creationId xmlns:a16="http://schemas.microsoft.com/office/drawing/2014/main" id="{3FE03682-55DC-47CD-9DC7-2089C09147A0}"/>
              </a:ext>
            </a:extLst>
          </p:cNvPr>
          <p:cNvSpPr txBox="1">
            <a:spLocks/>
          </p:cNvSpPr>
          <p:nvPr/>
        </p:nvSpPr>
        <p:spPr>
          <a:xfrm>
            <a:off x="5191605" y="5372190"/>
            <a:ext cx="2450026" cy="555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Display</a:t>
            </a:r>
          </a:p>
        </p:txBody>
      </p:sp>
      <p:sp>
        <p:nvSpPr>
          <p:cNvPr id="15" name="Content Placeholder 2">
            <a:extLst>
              <a:ext uri="{FF2B5EF4-FFF2-40B4-BE49-F238E27FC236}">
                <a16:creationId xmlns:a16="http://schemas.microsoft.com/office/drawing/2014/main" id="{FA86ECC1-1B8D-4A34-B64E-E06105363E81}"/>
              </a:ext>
            </a:extLst>
          </p:cNvPr>
          <p:cNvSpPr txBox="1">
            <a:spLocks/>
          </p:cNvSpPr>
          <p:nvPr/>
        </p:nvSpPr>
        <p:spPr>
          <a:xfrm>
            <a:off x="2309888" y="5388434"/>
            <a:ext cx="2450026" cy="555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Assembly</a:t>
            </a:r>
          </a:p>
        </p:txBody>
      </p:sp>
    </p:spTree>
    <p:extLst>
      <p:ext uri="{BB962C8B-B14F-4D97-AF65-F5344CB8AC3E}">
        <p14:creationId xmlns:p14="http://schemas.microsoft.com/office/powerpoint/2010/main" val="382586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FEA1-6A65-47BD-B566-4E489B49B8FA}"/>
              </a:ext>
            </a:extLst>
          </p:cNvPr>
          <p:cNvSpPr>
            <a:spLocks noGrp="1"/>
          </p:cNvSpPr>
          <p:nvPr>
            <p:ph type="title"/>
          </p:nvPr>
        </p:nvSpPr>
        <p:spPr/>
        <p:txBody>
          <a:bodyPr/>
          <a:lstStyle/>
          <a:p>
            <a:r>
              <a:rPr lang="en-US" i="1" dirty="0"/>
              <a:t>Layered </a:t>
            </a:r>
            <a:r>
              <a:rPr lang="en-US" dirty="0"/>
              <a:t>grammar of graphics</a:t>
            </a:r>
            <a:endParaRPr lang="en-US" i="1" dirty="0"/>
          </a:p>
        </p:txBody>
      </p:sp>
      <p:sp>
        <p:nvSpPr>
          <p:cNvPr id="3" name="Content Placeholder 2">
            <a:extLst>
              <a:ext uri="{FF2B5EF4-FFF2-40B4-BE49-F238E27FC236}">
                <a16:creationId xmlns:a16="http://schemas.microsoft.com/office/drawing/2014/main" id="{83943A29-2003-4E17-BCE1-D663D6E552EA}"/>
              </a:ext>
            </a:extLst>
          </p:cNvPr>
          <p:cNvSpPr>
            <a:spLocks noGrp="1"/>
          </p:cNvSpPr>
          <p:nvPr>
            <p:ph idx="1"/>
          </p:nvPr>
        </p:nvSpPr>
        <p:spPr/>
        <p:txBody>
          <a:bodyPr/>
          <a:lstStyle/>
          <a:p>
            <a:r>
              <a:rPr lang="en-US" dirty="0"/>
              <a:t>Created by Hadley Wickham</a:t>
            </a:r>
          </a:p>
        </p:txBody>
      </p:sp>
      <p:sp>
        <p:nvSpPr>
          <p:cNvPr id="5" name="TextBox 4">
            <a:extLst>
              <a:ext uri="{FF2B5EF4-FFF2-40B4-BE49-F238E27FC236}">
                <a16:creationId xmlns:a16="http://schemas.microsoft.com/office/drawing/2014/main" id="{F6EFCA94-1C7A-4732-98A7-4BDD3789A48C}"/>
              </a:ext>
            </a:extLst>
          </p:cNvPr>
          <p:cNvSpPr txBox="1"/>
          <p:nvPr/>
        </p:nvSpPr>
        <p:spPr>
          <a:xfrm>
            <a:off x="0" y="6488668"/>
            <a:ext cx="6096000" cy="369332"/>
          </a:xfrm>
          <a:prstGeom prst="rect">
            <a:avLst/>
          </a:prstGeom>
          <a:noFill/>
        </p:spPr>
        <p:txBody>
          <a:bodyPr wrap="square">
            <a:spAutoFit/>
          </a:bodyPr>
          <a:lstStyle/>
          <a:p>
            <a:r>
              <a:rPr lang="en-US" b="1" dirty="0"/>
              <a:t>https://tinyurl.com/gg2022layered1</a:t>
            </a:r>
          </a:p>
        </p:txBody>
      </p:sp>
      <p:pic>
        <p:nvPicPr>
          <p:cNvPr id="6" name="Content Placeholder 4">
            <a:extLst>
              <a:ext uri="{FF2B5EF4-FFF2-40B4-BE49-F238E27FC236}">
                <a16:creationId xmlns:a16="http://schemas.microsoft.com/office/drawing/2014/main" id="{526B57C6-B0F6-4FB3-8DF4-718EFCE222EB}"/>
              </a:ext>
            </a:extLst>
          </p:cNvPr>
          <p:cNvPicPr>
            <a:picLocks noChangeAspect="1"/>
          </p:cNvPicPr>
          <p:nvPr/>
        </p:nvPicPr>
        <p:blipFill>
          <a:blip r:embed="rId4"/>
          <a:stretch>
            <a:fillRect/>
          </a:stretch>
        </p:blipFill>
        <p:spPr>
          <a:xfrm>
            <a:off x="4512058" y="2309133"/>
            <a:ext cx="7679942" cy="3561090"/>
          </a:xfrm>
          <a:prstGeom prst="rect">
            <a:avLst/>
          </a:prstGeom>
        </p:spPr>
      </p:pic>
      <p:graphicFrame>
        <p:nvGraphicFramePr>
          <p:cNvPr id="8" name="Object 7">
            <a:extLst>
              <a:ext uri="{FF2B5EF4-FFF2-40B4-BE49-F238E27FC236}">
                <a16:creationId xmlns:a16="http://schemas.microsoft.com/office/drawing/2014/main" id="{3F2682E4-9420-4717-B55E-D78B6A5E5DCF}"/>
              </a:ext>
            </a:extLst>
          </p:cNvPr>
          <p:cNvGraphicFramePr>
            <a:graphicFrameLocks noChangeAspect="1"/>
          </p:cNvGraphicFramePr>
          <p:nvPr>
            <p:extLst>
              <p:ext uri="{D42A27DB-BD31-4B8C-83A1-F6EECF244321}">
                <p14:modId xmlns:p14="http://schemas.microsoft.com/office/powerpoint/2010/main" val="1974676631"/>
              </p:ext>
            </p:extLst>
          </p:nvPr>
        </p:nvGraphicFramePr>
        <p:xfrm>
          <a:off x="1106906" y="2969460"/>
          <a:ext cx="2772276" cy="2526348"/>
        </p:xfrm>
        <a:graphic>
          <a:graphicData uri="http://schemas.openxmlformats.org/presentationml/2006/ole">
            <mc:AlternateContent xmlns:mc="http://schemas.openxmlformats.org/markup-compatibility/2006">
              <mc:Choice xmlns:v="urn:schemas-microsoft-com:vml" Requires="v">
                <p:oleObj spid="_x0000_s2061" name="Bitmap Image" r:id="rId5" imgW="1181160" imgH="1076400" progId="Paint.Picture">
                  <p:embed/>
                </p:oleObj>
              </mc:Choice>
              <mc:Fallback>
                <p:oleObj name="Bitmap Image" r:id="rId5" imgW="1181160" imgH="1076400" progId="Paint.Picture">
                  <p:embed/>
                  <p:pic>
                    <p:nvPicPr>
                      <p:cNvPr id="0" name=""/>
                      <p:cNvPicPr/>
                      <p:nvPr/>
                    </p:nvPicPr>
                    <p:blipFill>
                      <a:blip r:embed="rId6"/>
                      <a:stretch>
                        <a:fillRect/>
                      </a:stretch>
                    </p:blipFill>
                    <p:spPr>
                      <a:xfrm>
                        <a:off x="1106906" y="2969460"/>
                        <a:ext cx="2772276" cy="252634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B98E223B-C17F-4888-893F-639B5DA64312}"/>
              </a:ext>
            </a:extLst>
          </p:cNvPr>
          <p:cNvPicPr>
            <a:picLocks noChangeAspect="1"/>
          </p:cNvPicPr>
          <p:nvPr/>
        </p:nvPicPr>
        <p:blipFill>
          <a:blip r:embed="rId7"/>
          <a:stretch>
            <a:fillRect/>
          </a:stretch>
        </p:blipFill>
        <p:spPr>
          <a:xfrm>
            <a:off x="226237" y="2775401"/>
            <a:ext cx="4533614" cy="2914466"/>
          </a:xfrm>
          <a:prstGeom prst="rect">
            <a:avLst/>
          </a:prstGeom>
        </p:spPr>
      </p:pic>
    </p:spTree>
    <p:extLst>
      <p:ext uri="{BB962C8B-B14F-4D97-AF65-F5344CB8AC3E}">
        <p14:creationId xmlns:p14="http://schemas.microsoft.com/office/powerpoint/2010/main" val="40680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D0A-8AAE-4292-8C1F-518334BB78F0}"/>
              </a:ext>
            </a:extLst>
          </p:cNvPr>
          <p:cNvSpPr>
            <a:spLocks noGrp="1"/>
          </p:cNvSpPr>
          <p:nvPr>
            <p:ph type="title"/>
          </p:nvPr>
        </p:nvSpPr>
        <p:spPr/>
        <p:txBody>
          <a:bodyPr/>
          <a:lstStyle/>
          <a:p>
            <a:r>
              <a:rPr lang="en-US" dirty="0"/>
              <a:t>Components of the layered grammar</a:t>
            </a:r>
          </a:p>
        </p:txBody>
      </p:sp>
      <p:sp>
        <p:nvSpPr>
          <p:cNvPr id="3" name="Content Placeholder 2">
            <a:extLst>
              <a:ext uri="{FF2B5EF4-FFF2-40B4-BE49-F238E27FC236}">
                <a16:creationId xmlns:a16="http://schemas.microsoft.com/office/drawing/2014/main" id="{90E1577B-F654-43DC-BD24-032B9FDAFC2D}"/>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effectLst/>
                <a:latin typeface="roboto" panose="02000000000000000000" pitchFamily="2" charset="0"/>
              </a:rPr>
              <a:t>Layer</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a:p>
            <a:pPr marL="742950" lvl="1" indent="-285750" algn="l">
              <a:buFont typeface="Arial" panose="020B0604020202020204" pitchFamily="34" charset="0"/>
              <a:buChar char="•"/>
            </a:pPr>
            <a:r>
              <a:rPr lang="en-US" b="0" i="0" dirty="0">
                <a:effectLst/>
                <a:latin typeface="roboto" panose="02000000000000000000" pitchFamily="2" charset="0"/>
              </a:rPr>
              <a:t>Statistical transformation (stat)</a:t>
            </a:r>
          </a:p>
          <a:p>
            <a:pPr marL="742950" lvl="1" indent="-285750" algn="l">
              <a:buFont typeface="Arial" panose="020B0604020202020204" pitchFamily="34" charset="0"/>
              <a:buChar char="•"/>
            </a:pPr>
            <a:r>
              <a:rPr lang="en-US" b="0" i="0" dirty="0">
                <a:effectLst/>
                <a:latin typeface="roboto" panose="02000000000000000000" pitchFamily="2" charset="0"/>
              </a:rPr>
              <a:t>Geometric object (</a:t>
            </a:r>
            <a:r>
              <a:rPr lang="en-US" b="0" i="0" dirty="0" err="1">
                <a:effectLst/>
                <a:latin typeface="roboto" panose="02000000000000000000" pitchFamily="2" charset="0"/>
              </a:rPr>
              <a:t>geom</a:t>
            </a:r>
            <a:r>
              <a:rPr lang="en-US" b="0" i="0" dirty="0">
                <a:effectLst/>
                <a:latin typeface="roboto" panose="02000000000000000000" pitchFamily="2" charset="0"/>
              </a:rPr>
              <a:t>)</a:t>
            </a:r>
          </a:p>
          <a:p>
            <a:pPr marL="742950" lvl="1" indent="-285750" algn="l">
              <a:buFont typeface="Arial" panose="020B0604020202020204" pitchFamily="34" charset="0"/>
              <a:buChar char="•"/>
            </a:pPr>
            <a:r>
              <a:rPr lang="en-US" b="0" i="0" dirty="0">
                <a:effectLst/>
                <a:latin typeface="roboto" panose="02000000000000000000" pitchFamily="2" charset="0"/>
              </a:rPr>
              <a:t>Position adjustment (position)</a:t>
            </a:r>
          </a:p>
          <a:p>
            <a:pPr algn="l">
              <a:buFont typeface="Arial" panose="020B0604020202020204" pitchFamily="34" charset="0"/>
              <a:buChar char="•"/>
            </a:pPr>
            <a:r>
              <a:rPr lang="en-US" b="0" i="0" dirty="0">
                <a:effectLst/>
                <a:latin typeface="roboto" panose="02000000000000000000" pitchFamily="2" charset="0"/>
              </a:rPr>
              <a:t>Scale</a:t>
            </a:r>
          </a:p>
          <a:p>
            <a:pPr algn="l">
              <a:buFont typeface="Arial" panose="020B0604020202020204" pitchFamily="34" charset="0"/>
              <a:buChar char="•"/>
            </a:pPr>
            <a:r>
              <a:rPr lang="en-US" b="0" i="0" dirty="0">
                <a:effectLst/>
                <a:latin typeface="roboto" panose="02000000000000000000" pitchFamily="2" charset="0"/>
              </a:rPr>
              <a:t>Coordinate system (</a:t>
            </a:r>
            <a:r>
              <a:rPr lang="en-US" b="0" i="0" dirty="0" err="1">
                <a:effectLst/>
                <a:latin typeface="roboto" panose="02000000000000000000" pitchFamily="2" charset="0"/>
              </a:rPr>
              <a:t>coord</a:t>
            </a:r>
            <a:r>
              <a:rPr lang="en-US" b="0" i="0" dirty="0">
                <a:effectLst/>
                <a:latin typeface="roboto" panose="02000000000000000000" pitchFamily="2" charset="0"/>
              </a:rPr>
              <a:t>)</a:t>
            </a:r>
          </a:p>
          <a:p>
            <a:pPr algn="l">
              <a:buFont typeface="Arial" panose="020B0604020202020204" pitchFamily="34" charset="0"/>
              <a:buChar char="•"/>
            </a:pPr>
            <a:r>
              <a:rPr lang="en-US" b="0" i="0" dirty="0">
                <a:effectLst/>
                <a:latin typeface="roboto" panose="02000000000000000000" pitchFamily="2" charset="0"/>
              </a:rPr>
              <a:t>Faceting (facet)</a:t>
            </a:r>
          </a:p>
          <a:p>
            <a:pPr algn="l">
              <a:buFont typeface="Arial" panose="020B0604020202020204" pitchFamily="34" charset="0"/>
              <a:buChar char="•"/>
            </a:pPr>
            <a:r>
              <a:rPr lang="en-US" b="0" i="0" dirty="0">
                <a:effectLst/>
                <a:latin typeface="roboto" panose="02000000000000000000" pitchFamily="2" charset="0"/>
              </a:rPr>
              <a:t>Defaults</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p:txBody>
      </p:sp>
      <p:sp>
        <p:nvSpPr>
          <p:cNvPr id="6" name="TextBox 5">
            <a:extLst>
              <a:ext uri="{FF2B5EF4-FFF2-40B4-BE49-F238E27FC236}">
                <a16:creationId xmlns:a16="http://schemas.microsoft.com/office/drawing/2014/main" id="{B55FA32C-6F86-4E81-A55E-944656830D50}"/>
              </a:ext>
            </a:extLst>
          </p:cNvPr>
          <p:cNvSpPr txBox="1"/>
          <p:nvPr/>
        </p:nvSpPr>
        <p:spPr>
          <a:xfrm>
            <a:off x="0" y="6488668"/>
            <a:ext cx="6092686" cy="369332"/>
          </a:xfrm>
          <a:prstGeom prst="rect">
            <a:avLst/>
          </a:prstGeom>
          <a:noFill/>
        </p:spPr>
        <p:txBody>
          <a:bodyPr wrap="square">
            <a:spAutoFit/>
          </a:bodyPr>
          <a:lstStyle/>
          <a:p>
            <a:r>
              <a:rPr lang="en-US" b="1" dirty="0"/>
              <a:t>https://tinyurl.com/gg2022uchic</a:t>
            </a:r>
          </a:p>
        </p:txBody>
      </p:sp>
      <p:graphicFrame>
        <p:nvGraphicFramePr>
          <p:cNvPr id="5" name="Object 4">
            <a:extLst>
              <a:ext uri="{FF2B5EF4-FFF2-40B4-BE49-F238E27FC236}">
                <a16:creationId xmlns:a16="http://schemas.microsoft.com/office/drawing/2014/main" id="{90738FD7-C5B3-4858-850C-57D91A9AF2A3}"/>
              </a:ext>
            </a:extLst>
          </p:cNvPr>
          <p:cNvGraphicFramePr>
            <a:graphicFrameLocks noChangeAspect="1"/>
          </p:cNvGraphicFramePr>
          <p:nvPr>
            <p:extLst>
              <p:ext uri="{D42A27DB-BD31-4B8C-83A1-F6EECF244321}">
                <p14:modId xmlns:p14="http://schemas.microsoft.com/office/powerpoint/2010/main" val="3867115163"/>
              </p:ext>
            </p:extLst>
          </p:nvPr>
        </p:nvGraphicFramePr>
        <p:xfrm>
          <a:off x="6468316" y="2146300"/>
          <a:ext cx="4714875" cy="3476625"/>
        </p:xfrm>
        <a:graphic>
          <a:graphicData uri="http://schemas.openxmlformats.org/presentationml/2006/ole">
            <mc:AlternateContent xmlns:mc="http://schemas.openxmlformats.org/markup-compatibility/2006">
              <mc:Choice xmlns:v="urn:schemas-microsoft-com:vml" Requires="v">
                <p:oleObj spid="_x0000_s4132" name="Bitmap Image" r:id="rId4" imgW="4714920" imgH="3476520" progId="Paint.Picture">
                  <p:embed/>
                </p:oleObj>
              </mc:Choice>
              <mc:Fallback>
                <p:oleObj name="Bitmap Image" r:id="rId4" imgW="4714920" imgH="3476520" progId="Paint.Picture">
                  <p:embed/>
                  <p:pic>
                    <p:nvPicPr>
                      <p:cNvPr id="0" name=""/>
                      <p:cNvPicPr/>
                      <p:nvPr/>
                    </p:nvPicPr>
                    <p:blipFill>
                      <a:blip r:embed="rId5"/>
                      <a:stretch>
                        <a:fillRect/>
                      </a:stretch>
                    </p:blipFill>
                    <p:spPr>
                      <a:xfrm>
                        <a:off x="6468316" y="2146300"/>
                        <a:ext cx="4714875" cy="3476625"/>
                      </a:xfrm>
                      <a:prstGeom prst="rect">
                        <a:avLst/>
                      </a:prstGeom>
                    </p:spPr>
                  </p:pic>
                </p:oleObj>
              </mc:Fallback>
            </mc:AlternateContent>
          </a:graphicData>
        </a:graphic>
      </p:graphicFrame>
      <p:pic>
        <p:nvPicPr>
          <p:cNvPr id="4105" name="Picture 9" descr="seaborn.barplot — seaborn 0.11.2 documentation">
            <a:extLst>
              <a:ext uri="{FF2B5EF4-FFF2-40B4-BE49-F238E27FC236}">
                <a16:creationId xmlns:a16="http://schemas.microsoft.com/office/drawing/2014/main" id="{53E6A8B4-A539-4D4A-ABA6-DAD40BF5C6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165" y="2200275"/>
            <a:ext cx="4895850" cy="3743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3454ED98-FEBA-4102-9683-69C271D67388}"/>
              </a:ext>
            </a:extLst>
          </p:cNvPr>
          <p:cNvGraphicFramePr>
            <a:graphicFrameLocks noChangeAspect="1"/>
          </p:cNvGraphicFramePr>
          <p:nvPr>
            <p:extLst>
              <p:ext uri="{D42A27DB-BD31-4B8C-83A1-F6EECF244321}">
                <p14:modId xmlns:p14="http://schemas.microsoft.com/office/powerpoint/2010/main" val="2889622024"/>
              </p:ext>
            </p:extLst>
          </p:nvPr>
        </p:nvGraphicFramePr>
        <p:xfrm>
          <a:off x="6332165" y="2537221"/>
          <a:ext cx="5252771" cy="2694781"/>
        </p:xfrm>
        <a:graphic>
          <a:graphicData uri="http://schemas.openxmlformats.org/presentationml/2006/ole">
            <mc:AlternateContent xmlns:mc="http://schemas.openxmlformats.org/markup-compatibility/2006">
              <mc:Choice xmlns:v="urn:schemas-microsoft-com:vml" Requires="v">
                <p:oleObj spid="_x0000_s4133" name="Bitmap Image" r:id="rId7" imgW="3657600" imgH="1876320" progId="Paint.Picture">
                  <p:embed/>
                </p:oleObj>
              </mc:Choice>
              <mc:Fallback>
                <p:oleObj name="Bitmap Image" r:id="rId7" imgW="3657600" imgH="1876320" progId="Paint.Picture">
                  <p:embed/>
                  <p:pic>
                    <p:nvPicPr>
                      <p:cNvPr id="0" name=""/>
                      <p:cNvPicPr/>
                      <p:nvPr/>
                    </p:nvPicPr>
                    <p:blipFill>
                      <a:blip r:embed="rId8"/>
                      <a:stretch>
                        <a:fillRect/>
                      </a:stretch>
                    </p:blipFill>
                    <p:spPr>
                      <a:xfrm>
                        <a:off x="6332165" y="2537221"/>
                        <a:ext cx="5252771" cy="2694781"/>
                      </a:xfrm>
                      <a:prstGeom prst="rect">
                        <a:avLst/>
                      </a:prstGeom>
                    </p:spPr>
                  </p:pic>
                </p:oleObj>
              </mc:Fallback>
            </mc:AlternateContent>
          </a:graphicData>
        </a:graphic>
      </p:graphicFrame>
      <p:pic>
        <p:nvPicPr>
          <p:cNvPr id="4113" name="Picture 17">
            <a:extLst>
              <a:ext uri="{FF2B5EF4-FFF2-40B4-BE49-F238E27FC236}">
                <a16:creationId xmlns:a16="http://schemas.microsoft.com/office/drawing/2014/main" id="{4C541BCB-DEE9-4978-9B1F-926369520D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2165" y="329740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5B1BF6EB-D4A0-431D-A49A-3610A955EC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2453" y="334447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a:extLst>
              <a:ext uri="{FF2B5EF4-FFF2-40B4-BE49-F238E27FC236}">
                <a16:creationId xmlns:a16="http://schemas.microsoft.com/office/drawing/2014/main" id="{4D03A61A-AD7F-4A5D-8B0A-262A5070C2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2165" y="2011129"/>
            <a:ext cx="5572461" cy="3980329"/>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7">
            <a:extLst>
              <a:ext uri="{FF2B5EF4-FFF2-40B4-BE49-F238E27FC236}">
                <a16:creationId xmlns:a16="http://schemas.microsoft.com/office/drawing/2014/main" id="{D6CCB33E-5038-4668-B5C1-69C740235C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1309" y="2011129"/>
            <a:ext cx="5572461" cy="39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05"/>
                                        </p:tgtEl>
                                      </p:cBhvr>
                                    </p:animEffect>
                                    <p:set>
                                      <p:cBhvr>
                                        <p:cTn id="21" dur="1" fill="hold">
                                          <p:stCondLst>
                                            <p:cond delay="499"/>
                                          </p:stCondLst>
                                        </p:cTn>
                                        <p:tgtEl>
                                          <p:spTgt spid="410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13"/>
                                        </p:tgtEl>
                                        <p:attrNameLst>
                                          <p:attrName>style.visibility</p:attrName>
                                        </p:attrNameLst>
                                      </p:cBhvr>
                                      <p:to>
                                        <p:strVal val="visible"/>
                                      </p:to>
                                    </p:set>
                                    <p:animEffect transition="in" filter="fade">
                                      <p:cBhvr>
                                        <p:cTn id="36" dur="500"/>
                                        <p:tgtEl>
                                          <p:spTgt spid="4113"/>
                                        </p:tgtEl>
                                      </p:cBhvr>
                                    </p:animEffect>
                                  </p:childTnLst>
                                </p:cTn>
                              </p:par>
                              <p:par>
                                <p:cTn id="37" presetID="10" presetClass="entr" presetSubtype="0" fill="hold" nodeType="withEffect">
                                  <p:stCondLst>
                                    <p:cond delay="0"/>
                                  </p:stCondLst>
                                  <p:childTnLst>
                                    <p:set>
                                      <p:cBhvr>
                                        <p:cTn id="38" dur="1" fill="hold">
                                          <p:stCondLst>
                                            <p:cond delay="0"/>
                                          </p:stCondLst>
                                        </p:cTn>
                                        <p:tgtEl>
                                          <p:spTgt spid="4115"/>
                                        </p:tgtEl>
                                        <p:attrNameLst>
                                          <p:attrName>style.visibility</p:attrName>
                                        </p:attrNameLst>
                                      </p:cBhvr>
                                      <p:to>
                                        <p:strVal val="visible"/>
                                      </p:to>
                                    </p:set>
                                    <p:animEffect transition="in" filter="fade">
                                      <p:cBhvr>
                                        <p:cTn id="39" dur="500"/>
                                        <p:tgtEl>
                                          <p:spTgt spid="4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113"/>
                                        </p:tgtEl>
                                      </p:cBhvr>
                                    </p:animEffect>
                                    <p:set>
                                      <p:cBhvr>
                                        <p:cTn id="44" dur="1" fill="hold">
                                          <p:stCondLst>
                                            <p:cond delay="499"/>
                                          </p:stCondLst>
                                        </p:cTn>
                                        <p:tgtEl>
                                          <p:spTgt spid="411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115"/>
                                        </p:tgtEl>
                                      </p:cBhvr>
                                    </p:animEffect>
                                    <p:set>
                                      <p:cBhvr>
                                        <p:cTn id="47" dur="1" fill="hold">
                                          <p:stCondLst>
                                            <p:cond delay="499"/>
                                          </p:stCondLst>
                                        </p:cTn>
                                        <p:tgtEl>
                                          <p:spTgt spid="41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7"/>
                                        </p:tgtEl>
                                        <p:attrNameLst>
                                          <p:attrName>style.visibility</p:attrName>
                                        </p:attrNameLst>
                                      </p:cBhvr>
                                      <p:to>
                                        <p:strVal val="visible"/>
                                      </p:to>
                                    </p:set>
                                    <p:animEffect transition="in" filter="fade">
                                      <p:cBhvr>
                                        <p:cTn id="52" dur="500"/>
                                        <p:tgtEl>
                                          <p:spTgt spid="41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17"/>
                                        </p:tgtEl>
                                      </p:cBhvr>
                                    </p:animEffect>
                                    <p:set>
                                      <p:cBhvr>
                                        <p:cTn id="57" dur="1" fill="hold">
                                          <p:stCondLst>
                                            <p:cond delay="499"/>
                                          </p:stCondLst>
                                        </p:cTn>
                                        <p:tgtEl>
                                          <p:spTgt spid="41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23"/>
                                        </p:tgtEl>
                                        <p:attrNameLst>
                                          <p:attrName>style.visibility</p:attrName>
                                        </p:attrNameLst>
                                      </p:cBhvr>
                                      <p:to>
                                        <p:strVal val="visible"/>
                                      </p:to>
                                    </p:set>
                                    <p:animEffect transition="in" filter="fade">
                                      <p:cBhvr>
                                        <p:cTn id="62"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4789</TotalTime>
  <Words>1810</Words>
  <Application>Microsoft Office PowerPoint</Application>
  <PresentationFormat>Widescreen</PresentationFormat>
  <Paragraphs>137</Paragraphs>
  <Slides>16</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7" baseType="lpstr">
      <vt:lpstr>Arial</vt:lpstr>
      <vt:lpstr>Artifakt</vt:lpstr>
      <vt:lpstr>Calibri</vt:lpstr>
      <vt:lpstr>Calibri Light</vt:lpstr>
      <vt:lpstr>charter</vt:lpstr>
      <vt:lpstr>MeretPro</vt:lpstr>
      <vt:lpstr>Montserrat</vt:lpstr>
      <vt:lpstr>Open Sans</vt:lpstr>
      <vt:lpstr>roboto</vt:lpstr>
      <vt:lpstr>Office Theme</vt:lpstr>
      <vt:lpstr>Paintbrush Picture</vt:lpstr>
      <vt:lpstr>Beginner’s guide to ggplot2</vt:lpstr>
      <vt:lpstr>Itinerary </vt:lpstr>
      <vt:lpstr>The importance of graphical representation </vt:lpstr>
      <vt:lpstr>The importance of graphical representation </vt:lpstr>
      <vt:lpstr>The Datasaurus Dozen </vt:lpstr>
      <vt:lpstr>The Grammar of Graphics</vt:lpstr>
      <vt:lpstr>Object oriented graphics system </vt:lpstr>
      <vt:lpstr>Layered grammar of graphics</vt:lpstr>
      <vt:lpstr>Components of the layered grammar</vt:lpstr>
      <vt:lpstr>Ggplot2 is a package implementation of the layered Grammar of Graphics</vt:lpstr>
      <vt:lpstr>Ggplot2 is a package implementation of the Grammar of Graphics</vt:lpstr>
      <vt:lpstr>Pulling them all together</vt:lpstr>
      <vt:lpstr>Time to walk through some common graph types!</vt:lpstr>
      <vt:lpstr>PowerPoint Presentation</vt:lpstr>
      <vt:lpstr>Maybe add </vt:lpstr>
      <vt:lpstr>Some 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GGPLOT2</dc:title>
  <dc:creator>Kirsten Verster</dc:creator>
  <cp:lastModifiedBy>Kirsten Verster</cp:lastModifiedBy>
  <cp:revision>53</cp:revision>
  <dcterms:created xsi:type="dcterms:W3CDTF">2022-03-11T19:32:41Z</dcterms:created>
  <dcterms:modified xsi:type="dcterms:W3CDTF">2022-04-14T19:30:51Z</dcterms:modified>
</cp:coreProperties>
</file>